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Garet Bold" charset="1" panose="00000000000000000000"/>
      <p:regular r:id="rId20"/>
    </p:embeddedFont>
    <p:embeddedFont>
      <p:font typeface="Inter" charset="1" panose="020B0502030000000004"/>
      <p:regular r:id="rId21"/>
    </p:embeddedFont>
    <p:embeddedFont>
      <p:font typeface="Canva Sans" charset="1" panose="020B0503030501040103"/>
      <p:regular r:id="rId22"/>
    </p:embeddedFont>
    <p:embeddedFont>
      <p:font typeface="Garet" charset="1" panose="000000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svg>
</file>

<file path=ppt/media/image3.jpeg>
</file>

<file path=ppt/media/image4.jpeg>
</file>

<file path=ppt/media/image5.jpeg>
</file>

<file path=ppt/media/image6.pn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https://huggingface.co/spaces/JuannMontoya/billar-detector-v1" TargetMode="External" Type="http://schemas.openxmlformats.org/officeDocument/2006/relationships/hyperlink"/></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https://app.roboflow.com/pdiproject/billiards-y0wwp-3qavo/1" TargetMode="External" Type="http://schemas.openxmlformats.org/officeDocument/2006/relationships/hyperlink"/><Relationship Id="rId3" Target="../media/image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https://universe.roboflow.com/tfg-3qyi4/pocket-detection" TargetMode="External" Type="http://schemas.openxmlformats.org/officeDocument/2006/relationships/hyperlink"/><Relationship Id="rId3" Target="../media/image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514350" y="7715250"/>
            <a:ext cx="3086100" cy="308610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5716250" y="-514350"/>
            <a:ext cx="3086100" cy="308610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2031112" y="3498809"/>
            <a:ext cx="14225776" cy="3517981"/>
          </a:xfrm>
          <a:prstGeom prst="rect">
            <a:avLst/>
          </a:prstGeom>
        </p:spPr>
        <p:txBody>
          <a:bodyPr anchor="t" rtlCol="false" tIns="0" lIns="0" bIns="0" rIns="0">
            <a:spAutoFit/>
          </a:bodyPr>
          <a:lstStyle/>
          <a:p>
            <a:pPr algn="ctr">
              <a:lnSpc>
                <a:spcPts val="9040"/>
              </a:lnSpc>
            </a:pPr>
            <a:r>
              <a:rPr lang="en-US" b="true" sz="9617" spc="-346">
                <a:solidFill>
                  <a:srgbClr val="FFFFFF"/>
                </a:solidFill>
                <a:latin typeface="Garet Bold"/>
                <a:ea typeface="Garet Bold"/>
                <a:cs typeface="Garet Bold"/>
                <a:sym typeface="Garet Bold"/>
              </a:rPr>
              <a:t>SISTEMA DE CONTROL DE BILLAR/POOL AUTOMATIZADO</a:t>
            </a:r>
          </a:p>
        </p:txBody>
      </p:sp>
      <p:sp>
        <p:nvSpPr>
          <p:cNvPr name="Freeform 15" id="15"/>
          <p:cNvSpPr/>
          <p:nvPr/>
        </p:nvSpPr>
        <p:spPr>
          <a:xfrm flipH="false" flipV="false" rot="0">
            <a:off x="-168946" y="8060654"/>
            <a:ext cx="2395292" cy="2395292"/>
          </a:xfrm>
          <a:custGeom>
            <a:avLst/>
            <a:gdLst/>
            <a:ahLst/>
            <a:cxnLst/>
            <a:rect r="r" b="b" t="t" l="l"/>
            <a:pathLst>
              <a:path h="2395292" w="2395292">
                <a:moveTo>
                  <a:pt x="0" y="0"/>
                </a:moveTo>
                <a:lnTo>
                  <a:pt x="2395292" y="0"/>
                </a:lnTo>
                <a:lnTo>
                  <a:pt x="2395292" y="2395292"/>
                </a:lnTo>
                <a:lnTo>
                  <a:pt x="0" y="23952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0">
            <a:off x="16061654" y="-153337"/>
            <a:ext cx="2395292" cy="2395292"/>
          </a:xfrm>
          <a:custGeom>
            <a:avLst/>
            <a:gdLst/>
            <a:ahLst/>
            <a:cxnLst/>
            <a:rect r="r" b="b" t="t" l="l"/>
            <a:pathLst>
              <a:path h="2395292" w="2395292">
                <a:moveTo>
                  <a:pt x="0" y="0"/>
                </a:moveTo>
                <a:lnTo>
                  <a:pt x="2395292" y="0"/>
                </a:lnTo>
                <a:lnTo>
                  <a:pt x="2395292" y="2395293"/>
                </a:lnTo>
                <a:lnTo>
                  <a:pt x="0" y="23952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7" id="17"/>
          <p:cNvGrpSpPr/>
          <p:nvPr/>
        </p:nvGrpSpPr>
        <p:grpSpPr>
          <a:xfrm rot="0">
            <a:off x="514615" y="596565"/>
            <a:ext cx="895489" cy="89548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6739362" y="8933792"/>
            <a:ext cx="895489" cy="895489"/>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AutoShape 23" id="23"/>
          <p:cNvSpPr/>
          <p:nvPr/>
        </p:nvSpPr>
        <p:spPr>
          <a:xfrm flipV="true">
            <a:off x="1028700" y="2590800"/>
            <a:ext cx="16230600" cy="0"/>
          </a:xfrm>
          <a:prstGeom prst="line">
            <a:avLst/>
          </a:prstGeom>
          <a:ln cap="flat" w="9525">
            <a:solidFill>
              <a:srgbClr val="FFFFFF"/>
            </a:solidFill>
            <a:prstDash val="solid"/>
            <a:headEnd type="none" len="sm" w="sm"/>
            <a:tailEnd type="none" len="sm" w="sm"/>
          </a:ln>
        </p:spPr>
      </p:sp>
      <p:sp>
        <p:nvSpPr>
          <p:cNvPr name="AutoShape 24" id="24"/>
          <p:cNvSpPr/>
          <p:nvPr/>
        </p:nvSpPr>
        <p:spPr>
          <a:xfrm flipV="true">
            <a:off x="1028700" y="7697828"/>
            <a:ext cx="16230600" cy="0"/>
          </a:xfrm>
          <a:prstGeom prst="line">
            <a:avLst/>
          </a:prstGeom>
          <a:ln cap="flat" w="9525">
            <a:solidFill>
              <a:srgbClr val="FFFFFF"/>
            </a:solidFill>
            <a:prstDash val="solid"/>
            <a:headEnd type="none" len="sm" w="sm"/>
            <a:tailEnd type="none" len="sm" w="sm"/>
          </a:ln>
        </p:spPr>
      </p:sp>
      <p:grpSp>
        <p:nvGrpSpPr>
          <p:cNvPr name="Group 25" id="25"/>
          <p:cNvGrpSpPr/>
          <p:nvPr/>
        </p:nvGrpSpPr>
        <p:grpSpPr>
          <a:xfrm rot="0">
            <a:off x="7667477" y="1567276"/>
            <a:ext cx="2953046" cy="609253"/>
            <a:chOff x="0" y="0"/>
            <a:chExt cx="777757" cy="160462"/>
          </a:xfrm>
        </p:grpSpPr>
        <p:sp>
          <p:nvSpPr>
            <p:cNvPr name="Freeform 26" id="26"/>
            <p:cNvSpPr/>
            <p:nvPr/>
          </p:nvSpPr>
          <p:spPr>
            <a:xfrm flipH="false" flipV="false" rot="0">
              <a:off x="0" y="0"/>
              <a:ext cx="777757" cy="160462"/>
            </a:xfrm>
            <a:custGeom>
              <a:avLst/>
              <a:gdLst/>
              <a:ahLst/>
              <a:cxnLst/>
              <a:rect r="r" b="b" t="t" l="l"/>
              <a:pathLst>
                <a:path h="160462" w="777757">
                  <a:moveTo>
                    <a:pt x="80231" y="0"/>
                  </a:moveTo>
                  <a:lnTo>
                    <a:pt x="697526" y="0"/>
                  </a:lnTo>
                  <a:cubicBezTo>
                    <a:pt x="741837" y="0"/>
                    <a:pt x="777757" y="35921"/>
                    <a:pt x="777757" y="80231"/>
                  </a:cubicBezTo>
                  <a:lnTo>
                    <a:pt x="777757" y="80231"/>
                  </a:lnTo>
                  <a:cubicBezTo>
                    <a:pt x="777757" y="124541"/>
                    <a:pt x="741837" y="160462"/>
                    <a:pt x="697526" y="160462"/>
                  </a:cubicBezTo>
                  <a:lnTo>
                    <a:pt x="80231" y="160462"/>
                  </a:lnTo>
                  <a:cubicBezTo>
                    <a:pt x="35921" y="160462"/>
                    <a:pt x="0" y="124541"/>
                    <a:pt x="0" y="80231"/>
                  </a:cubicBezTo>
                  <a:lnTo>
                    <a:pt x="0" y="80231"/>
                  </a:lnTo>
                  <a:cubicBezTo>
                    <a:pt x="0" y="35921"/>
                    <a:pt x="35921" y="0"/>
                    <a:pt x="80231" y="0"/>
                  </a:cubicBezTo>
                  <a:close/>
                </a:path>
              </a:pathLst>
            </a:custGeom>
            <a:solidFill>
              <a:srgbClr val="000000">
                <a:alpha val="0"/>
              </a:srgbClr>
            </a:solidFill>
            <a:ln w="9525" cap="rnd">
              <a:solidFill>
                <a:srgbClr val="FFFFFF"/>
              </a:solidFill>
              <a:prstDash val="solid"/>
              <a:round/>
            </a:ln>
          </p:spPr>
        </p:sp>
        <p:sp>
          <p:nvSpPr>
            <p:cNvPr name="TextBox 27" id="27"/>
            <p:cNvSpPr txBox="true"/>
            <p:nvPr/>
          </p:nvSpPr>
          <p:spPr>
            <a:xfrm>
              <a:off x="0" y="-47625"/>
              <a:ext cx="777757" cy="208087"/>
            </a:xfrm>
            <a:prstGeom prst="rect">
              <a:avLst/>
            </a:prstGeom>
          </p:spPr>
          <p:txBody>
            <a:bodyPr anchor="ctr" rtlCol="false" tIns="50800" lIns="50800" bIns="50800" rIns="50800"/>
            <a:lstStyle/>
            <a:p>
              <a:pPr algn="ctr">
                <a:lnSpc>
                  <a:spcPts val="3359"/>
                </a:lnSpc>
              </a:pPr>
              <a:r>
                <a:rPr lang="en-US" sz="2399">
                  <a:solidFill>
                    <a:srgbClr val="FFFFFF"/>
                  </a:solidFill>
                  <a:latin typeface="Inter"/>
                  <a:ea typeface="Inter"/>
                  <a:cs typeface="Inter"/>
                  <a:sym typeface="Inter"/>
                </a:rPr>
                <a:t>billard</a:t>
              </a:r>
            </a:p>
          </p:txBody>
        </p:sp>
      </p:grpSp>
      <p:sp>
        <p:nvSpPr>
          <p:cNvPr name="TextBox 28" id="28"/>
          <p:cNvSpPr txBox="true"/>
          <p:nvPr/>
        </p:nvSpPr>
        <p:spPr>
          <a:xfrm rot="0">
            <a:off x="5983784" y="7993979"/>
            <a:ext cx="6320433" cy="563881"/>
          </a:xfrm>
          <a:prstGeom prst="rect">
            <a:avLst/>
          </a:prstGeom>
        </p:spPr>
        <p:txBody>
          <a:bodyPr anchor="t" rtlCol="false" tIns="0" lIns="0" bIns="0" rIns="0">
            <a:spAutoFit/>
          </a:bodyPr>
          <a:lstStyle/>
          <a:p>
            <a:pPr algn="ctr">
              <a:lnSpc>
                <a:spcPts val="4619"/>
              </a:lnSpc>
              <a:spcBef>
                <a:spcPct val="0"/>
              </a:spcBef>
            </a:pPr>
            <a:r>
              <a:rPr lang="en-US" sz="3299">
                <a:solidFill>
                  <a:srgbClr val="FFFFFF"/>
                </a:solidFill>
                <a:latin typeface="Canva Sans"/>
                <a:ea typeface="Canva Sans"/>
                <a:cs typeface="Canva Sans"/>
                <a:sym typeface="Canva Sans"/>
              </a:rPr>
              <a:t>Juan Esteban Montoya Ramirez</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639275" y="1528762"/>
            <a:ext cx="15263262" cy="876145"/>
          </a:xfrm>
          <a:prstGeom prst="rect">
            <a:avLst/>
          </a:prstGeom>
        </p:spPr>
        <p:txBody>
          <a:bodyPr anchor="t" rtlCol="false" tIns="0" lIns="0" bIns="0" rIns="0">
            <a:spAutoFit/>
          </a:bodyPr>
          <a:lstStyle/>
          <a:p>
            <a:pPr algn="l">
              <a:lnSpc>
                <a:spcPts val="6503"/>
              </a:lnSpc>
            </a:pPr>
            <a:r>
              <a:rPr lang="en-US" sz="6918" spc="-249">
                <a:solidFill>
                  <a:srgbClr val="FFFFFF"/>
                </a:solidFill>
                <a:latin typeface="Garet"/>
                <a:ea typeface="Garet"/>
                <a:cs typeface="Garet"/>
                <a:sym typeface="Garet"/>
              </a:rPr>
              <a:t>ARQUITECTURA Y ENTRENAMIENTO</a:t>
            </a:r>
          </a:p>
        </p:txBody>
      </p:sp>
      <p:grpSp>
        <p:nvGrpSpPr>
          <p:cNvPr name="Group 9" id="9"/>
          <p:cNvGrpSpPr/>
          <p:nvPr/>
        </p:nvGrpSpPr>
        <p:grpSpPr>
          <a:xfrm rot="0">
            <a:off x="514615" y="596565"/>
            <a:ext cx="895489" cy="89548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580955" y="8875257"/>
            <a:ext cx="895489" cy="89548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739362" y="461823"/>
            <a:ext cx="895489" cy="89548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6739362" y="8933792"/>
            <a:ext cx="895489" cy="89548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639275" y="2663227"/>
            <a:ext cx="15263262" cy="6270565"/>
          </a:xfrm>
          <a:prstGeom prst="rect">
            <a:avLst/>
          </a:prstGeom>
        </p:spPr>
        <p:txBody>
          <a:bodyPr anchor="t" rtlCol="false" tIns="0" lIns="0" bIns="0" rIns="0">
            <a:spAutoFit/>
          </a:bodyPr>
          <a:lstStyle/>
          <a:p>
            <a:pPr algn="just">
              <a:lnSpc>
                <a:spcPts val="4553"/>
              </a:lnSpc>
              <a:spcBef>
                <a:spcPct val="0"/>
              </a:spcBef>
            </a:pPr>
            <a:r>
              <a:rPr lang="en-US" sz="3252">
                <a:solidFill>
                  <a:srgbClr val="FFFFFF"/>
                </a:solidFill>
                <a:latin typeface="Inter"/>
                <a:ea typeface="Inter"/>
                <a:cs typeface="Inter"/>
                <a:sym typeface="Inter"/>
              </a:rPr>
              <a:t>Para maximizar la capacidad de generalización del modelo, se aplicó un esquema robusto de aumento de datos (data augmentation) que incluye la técnica de Mosaic (100%), junto con transformaciones geométricas como rotación (10°), traslación, escalado (50%) y volteo horizontal. La optimización de los hiperparámetros incluyó un ajuste fino de la tasa de aprendizaje inicial ($lr_0=0.01$) con un periodo de calentamiento (warmup) de 3 épocas para estabilizar los gradientes al inicio. Asimismo, se calibraron específicamente los pesos de las funciones de pérdida asignando mayor prioridad a la regresión de las cajas delimitadoras (box=7.5) y a la pérdida focal de distribución (dfl=1.5) frente a la clasificación (cls=0.5) para mejorar la precisión en la localización de los objetos detectados.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514615" y="596565"/>
            <a:ext cx="895489" cy="89548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580955" y="8875257"/>
            <a:ext cx="895489" cy="89548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6739362" y="461823"/>
            <a:ext cx="895489" cy="89548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6739362" y="8933792"/>
            <a:ext cx="895489" cy="89548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0">
            <a:off x="580955" y="2949220"/>
            <a:ext cx="17053897" cy="4370061"/>
          </a:xfrm>
          <a:custGeom>
            <a:avLst/>
            <a:gdLst/>
            <a:ahLst/>
            <a:cxnLst/>
            <a:rect r="r" b="b" t="t" l="l"/>
            <a:pathLst>
              <a:path h="4370061" w="17053897">
                <a:moveTo>
                  <a:pt x="0" y="0"/>
                </a:moveTo>
                <a:lnTo>
                  <a:pt x="17053897" y="0"/>
                </a:lnTo>
                <a:lnTo>
                  <a:pt x="17053897" y="4370061"/>
                </a:lnTo>
                <a:lnTo>
                  <a:pt x="0" y="4370061"/>
                </a:lnTo>
                <a:lnTo>
                  <a:pt x="0" y="0"/>
                </a:lnTo>
                <a:close/>
              </a:path>
            </a:pathLst>
          </a:custGeom>
          <a:blipFill>
            <a:blip r:embed="rId2"/>
            <a:stretch>
              <a:fillRect l="0" t="0" r="0" b="0"/>
            </a:stretch>
          </a:blipFill>
        </p:spPr>
      </p:sp>
      <p:sp>
        <p:nvSpPr>
          <p:cNvPr name="TextBox 18" id="18"/>
          <p:cNvSpPr txBox="true"/>
          <p:nvPr/>
        </p:nvSpPr>
        <p:spPr>
          <a:xfrm rot="0">
            <a:off x="1705263" y="695073"/>
            <a:ext cx="14877473" cy="879447"/>
          </a:xfrm>
          <a:prstGeom prst="rect">
            <a:avLst/>
          </a:prstGeom>
        </p:spPr>
        <p:txBody>
          <a:bodyPr anchor="t" rtlCol="false" tIns="0" lIns="0" bIns="0" rIns="0">
            <a:spAutoFit/>
          </a:bodyPr>
          <a:lstStyle/>
          <a:p>
            <a:pPr algn="l">
              <a:lnSpc>
                <a:spcPts val="6597"/>
              </a:lnSpc>
            </a:pPr>
            <a:r>
              <a:rPr lang="en-US" b="true" sz="7018" spc="-252">
                <a:solidFill>
                  <a:srgbClr val="FFFFFF"/>
                </a:solidFill>
                <a:latin typeface="Garet Bold"/>
                <a:ea typeface="Garet Bold"/>
                <a:cs typeface="Garet Bold"/>
                <a:sym typeface="Garet Bold"/>
              </a:rPr>
              <a:t>ORIGINAL VS TFLITE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514615" y="596565"/>
            <a:ext cx="895489" cy="89548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580955" y="8875257"/>
            <a:ext cx="895489" cy="89548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6739362" y="461823"/>
            <a:ext cx="895489" cy="89548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6739362" y="8933792"/>
            <a:ext cx="895489" cy="89548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028700" y="3242376"/>
            <a:ext cx="9799883" cy="5512941"/>
            <a:chOff x="0" y="0"/>
            <a:chExt cx="987771" cy="555672"/>
          </a:xfrm>
        </p:grpSpPr>
        <p:sp>
          <p:nvSpPr>
            <p:cNvPr name="Freeform 21" id="21"/>
            <p:cNvSpPr/>
            <p:nvPr/>
          </p:nvSpPr>
          <p:spPr>
            <a:xfrm flipH="false" flipV="false" rot="0">
              <a:off x="0" y="0"/>
              <a:ext cx="987771" cy="555672"/>
            </a:xfrm>
            <a:custGeom>
              <a:avLst/>
              <a:gdLst/>
              <a:ahLst/>
              <a:cxnLst/>
              <a:rect r="r" b="b" t="t" l="l"/>
              <a:pathLst>
                <a:path h="555672" w="987771">
                  <a:moveTo>
                    <a:pt x="68730" y="0"/>
                  </a:moveTo>
                  <a:lnTo>
                    <a:pt x="919041" y="0"/>
                  </a:lnTo>
                  <a:cubicBezTo>
                    <a:pt x="957000" y="0"/>
                    <a:pt x="987771" y="30772"/>
                    <a:pt x="987771" y="68730"/>
                  </a:cubicBezTo>
                  <a:lnTo>
                    <a:pt x="987771" y="486942"/>
                  </a:lnTo>
                  <a:cubicBezTo>
                    <a:pt x="987771" y="524901"/>
                    <a:pt x="957000" y="555672"/>
                    <a:pt x="919041" y="555672"/>
                  </a:cubicBezTo>
                  <a:lnTo>
                    <a:pt x="68730" y="555672"/>
                  </a:lnTo>
                  <a:cubicBezTo>
                    <a:pt x="30772" y="555672"/>
                    <a:pt x="0" y="524901"/>
                    <a:pt x="0" y="486942"/>
                  </a:cubicBezTo>
                  <a:lnTo>
                    <a:pt x="0" y="68730"/>
                  </a:lnTo>
                  <a:cubicBezTo>
                    <a:pt x="0" y="30772"/>
                    <a:pt x="30772" y="0"/>
                    <a:pt x="68730" y="0"/>
                  </a:cubicBezTo>
                  <a:close/>
                </a:path>
              </a:pathLst>
            </a:custGeom>
            <a:blipFill>
              <a:blip r:embed="rId2"/>
              <a:stretch>
                <a:fillRect l="-10165" t="0" r="-10165" b="0"/>
              </a:stretch>
            </a:blipFill>
            <a:ln w="9525" cap="rnd">
              <a:solidFill>
                <a:srgbClr val="FFFFFF"/>
              </a:solidFill>
              <a:prstDash val="solid"/>
              <a:round/>
            </a:ln>
          </p:spPr>
        </p:sp>
      </p:grpSp>
      <p:sp>
        <p:nvSpPr>
          <p:cNvPr name="TextBox 22" id="22"/>
          <p:cNvSpPr txBox="true"/>
          <p:nvPr/>
        </p:nvSpPr>
        <p:spPr>
          <a:xfrm rot="0">
            <a:off x="1861318" y="2020029"/>
            <a:ext cx="14565364" cy="879447"/>
          </a:xfrm>
          <a:prstGeom prst="rect">
            <a:avLst/>
          </a:prstGeom>
        </p:spPr>
        <p:txBody>
          <a:bodyPr anchor="t" rtlCol="false" tIns="0" lIns="0" bIns="0" rIns="0">
            <a:spAutoFit/>
          </a:bodyPr>
          <a:lstStyle/>
          <a:p>
            <a:pPr algn="ctr">
              <a:lnSpc>
                <a:spcPts val="6597"/>
              </a:lnSpc>
            </a:pPr>
            <a:r>
              <a:rPr lang="en-US" b="true" sz="7018" spc="-252">
                <a:solidFill>
                  <a:srgbClr val="FFFFFF"/>
                </a:solidFill>
                <a:latin typeface="Garet Bold"/>
                <a:ea typeface="Garet Bold"/>
                <a:cs typeface="Garet Bold"/>
                <a:sym typeface="Garet Bold"/>
              </a:rPr>
              <a:t>DESPLIEGUE EN HUGGINGFACE</a:t>
            </a:r>
          </a:p>
        </p:txBody>
      </p:sp>
      <p:sp>
        <p:nvSpPr>
          <p:cNvPr name="TextBox 23" id="23"/>
          <p:cNvSpPr txBox="true"/>
          <p:nvPr/>
        </p:nvSpPr>
        <p:spPr>
          <a:xfrm rot="0">
            <a:off x="12120038" y="5434966"/>
            <a:ext cx="3310771" cy="563881"/>
          </a:xfrm>
          <a:prstGeom prst="rect">
            <a:avLst/>
          </a:prstGeom>
        </p:spPr>
        <p:txBody>
          <a:bodyPr anchor="t" rtlCol="false" tIns="0" lIns="0" bIns="0" rIns="0">
            <a:spAutoFit/>
          </a:bodyPr>
          <a:lstStyle/>
          <a:p>
            <a:pPr algn="ctr">
              <a:lnSpc>
                <a:spcPts val="4619"/>
              </a:lnSpc>
              <a:spcBef>
                <a:spcPct val="0"/>
              </a:spcBef>
            </a:pPr>
            <a:r>
              <a:rPr lang="en-US" sz="3299" u="sng">
                <a:solidFill>
                  <a:srgbClr val="FFFFFF"/>
                </a:solidFill>
                <a:latin typeface="Canva Sans"/>
                <a:ea typeface="Canva Sans"/>
                <a:cs typeface="Canva Sans"/>
                <a:sym typeface="Canva Sans"/>
                <a:hlinkClick r:id="rId3" tooltip="https://huggingface.co/spaces/JuannMontoya/billar-detector-v1"/>
              </a:rPr>
              <a:t>Huggingface link</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514615" y="596565"/>
            <a:ext cx="895489" cy="89548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580955" y="8875257"/>
            <a:ext cx="895489" cy="89548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6739362" y="461823"/>
            <a:ext cx="895489" cy="89548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6739362" y="8933792"/>
            <a:ext cx="895489" cy="89548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0" id="20"/>
          <p:cNvSpPr txBox="true"/>
          <p:nvPr/>
        </p:nvSpPr>
        <p:spPr>
          <a:xfrm rot="0">
            <a:off x="5890506" y="1538287"/>
            <a:ext cx="6506988" cy="879414"/>
          </a:xfrm>
          <a:prstGeom prst="rect">
            <a:avLst/>
          </a:prstGeom>
        </p:spPr>
        <p:txBody>
          <a:bodyPr anchor="t" rtlCol="false" tIns="0" lIns="0" bIns="0" rIns="0">
            <a:spAutoFit/>
          </a:bodyPr>
          <a:lstStyle/>
          <a:p>
            <a:pPr algn="l">
              <a:lnSpc>
                <a:spcPts val="6597"/>
              </a:lnSpc>
            </a:pPr>
            <a:r>
              <a:rPr lang="en-US" b="true" sz="7018" spc="-252">
                <a:solidFill>
                  <a:srgbClr val="FFFFFF"/>
                </a:solidFill>
                <a:latin typeface="Garet Bold"/>
                <a:ea typeface="Garet Bold"/>
                <a:cs typeface="Garet Bold"/>
                <a:sym typeface="Garet Bold"/>
              </a:rPr>
              <a:t>CONCLUSION</a:t>
            </a:r>
          </a:p>
        </p:txBody>
      </p:sp>
      <p:sp>
        <p:nvSpPr>
          <p:cNvPr name="TextBox 21" id="21"/>
          <p:cNvSpPr txBox="true"/>
          <p:nvPr/>
        </p:nvSpPr>
        <p:spPr>
          <a:xfrm rot="0">
            <a:off x="1673620" y="3137906"/>
            <a:ext cx="14940759" cy="3696109"/>
          </a:xfrm>
          <a:prstGeom prst="rect">
            <a:avLst/>
          </a:prstGeom>
        </p:spPr>
        <p:txBody>
          <a:bodyPr anchor="t" rtlCol="false" tIns="0" lIns="0" bIns="0" rIns="0">
            <a:spAutoFit/>
          </a:bodyPr>
          <a:lstStyle/>
          <a:p>
            <a:pPr algn="ctr">
              <a:lnSpc>
                <a:spcPts val="3292"/>
              </a:lnSpc>
              <a:spcBef>
                <a:spcPct val="0"/>
              </a:spcBef>
            </a:pPr>
            <a:r>
              <a:rPr lang="en-US" sz="2351">
                <a:solidFill>
                  <a:srgbClr val="FFFFFF"/>
                </a:solidFill>
                <a:latin typeface="Canva Sans"/>
                <a:ea typeface="Canva Sans"/>
                <a:cs typeface="Canva Sans"/>
                <a:sym typeface="Canva Sans"/>
              </a:rPr>
              <a:t> El modelo YOLO11 Nano ha demostrado ser una solución robusta y altamente eficiente, logrando una velocidad de inferencia de solo 3.8 ms (teóricamente &gt;260 FPS), lo que valida plenamente su viabilidad para despliegues en tiempo real sobre dispositivos edge mediante LiteR</a:t>
            </a:r>
            <a:r>
              <a:rPr lang="en-US" sz="2351">
                <a:solidFill>
                  <a:srgbClr val="FFFFFF"/>
                </a:solidFill>
                <a:latin typeface="Canva Sans"/>
                <a:ea typeface="Canva Sans"/>
                <a:cs typeface="Canva Sans"/>
                <a:sym typeface="Canva Sans"/>
              </a:rPr>
              <a:t>T. El sistema exhibe un dominio excepcional de la geometría espacial, con una precisión casi perfecta (&gt;99%) en la detección de bordes y esquinas de la mesa, y mantiene un rendimiento sólido en la identificación de bolas (mAP global de 0.836), destacando la fiabilidad en el seguimiento de la bola blanca. La estrategia de ajuste de pérdidas (box=7.5) resultó exitosa al generar cajas delimitadoras muy ajustadas (mAP@50-95 de 0.55), aunque los resultados evidencian la necesidad de una limpieza de datos para eliminar clases ruidosas (como la clase 94) y equilibrar el rendimiento en bolas específicas en futuras iteraciones.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514350" y="7715250"/>
            <a:ext cx="3086100" cy="308610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5716250" y="-514350"/>
            <a:ext cx="3086100" cy="308610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3609495" y="4641809"/>
            <a:ext cx="11069010" cy="1231981"/>
          </a:xfrm>
          <a:prstGeom prst="rect">
            <a:avLst/>
          </a:prstGeom>
        </p:spPr>
        <p:txBody>
          <a:bodyPr anchor="t" rtlCol="false" tIns="0" lIns="0" bIns="0" rIns="0">
            <a:spAutoFit/>
          </a:bodyPr>
          <a:lstStyle/>
          <a:p>
            <a:pPr algn="ctr">
              <a:lnSpc>
                <a:spcPts val="9040"/>
              </a:lnSpc>
            </a:pPr>
            <a:r>
              <a:rPr lang="en-US" b="true" sz="9617" spc="-346">
                <a:solidFill>
                  <a:srgbClr val="FFFFFF"/>
                </a:solidFill>
                <a:latin typeface="Garet Bold"/>
                <a:ea typeface="Garet Bold"/>
                <a:cs typeface="Garet Bold"/>
                <a:sym typeface="Garet Bold"/>
              </a:rPr>
              <a:t>THANKYOU</a:t>
            </a:r>
          </a:p>
        </p:txBody>
      </p:sp>
      <p:sp>
        <p:nvSpPr>
          <p:cNvPr name="Freeform 15" id="15"/>
          <p:cNvSpPr/>
          <p:nvPr/>
        </p:nvSpPr>
        <p:spPr>
          <a:xfrm flipH="false" flipV="false" rot="0">
            <a:off x="-168946" y="8060654"/>
            <a:ext cx="2395292" cy="2395292"/>
          </a:xfrm>
          <a:custGeom>
            <a:avLst/>
            <a:gdLst/>
            <a:ahLst/>
            <a:cxnLst/>
            <a:rect r="r" b="b" t="t" l="l"/>
            <a:pathLst>
              <a:path h="2395292" w="2395292">
                <a:moveTo>
                  <a:pt x="0" y="0"/>
                </a:moveTo>
                <a:lnTo>
                  <a:pt x="2395292" y="0"/>
                </a:lnTo>
                <a:lnTo>
                  <a:pt x="2395292" y="2395292"/>
                </a:lnTo>
                <a:lnTo>
                  <a:pt x="0" y="23952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0">
            <a:off x="16061654" y="-153337"/>
            <a:ext cx="2395292" cy="2395292"/>
          </a:xfrm>
          <a:custGeom>
            <a:avLst/>
            <a:gdLst/>
            <a:ahLst/>
            <a:cxnLst/>
            <a:rect r="r" b="b" t="t" l="l"/>
            <a:pathLst>
              <a:path h="2395292" w="2395292">
                <a:moveTo>
                  <a:pt x="0" y="0"/>
                </a:moveTo>
                <a:lnTo>
                  <a:pt x="2395292" y="0"/>
                </a:lnTo>
                <a:lnTo>
                  <a:pt x="2395292" y="2395293"/>
                </a:lnTo>
                <a:lnTo>
                  <a:pt x="0" y="23952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7" id="17"/>
          <p:cNvGrpSpPr/>
          <p:nvPr/>
        </p:nvGrpSpPr>
        <p:grpSpPr>
          <a:xfrm rot="0">
            <a:off x="514615" y="596565"/>
            <a:ext cx="895489" cy="89548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6739362" y="8933792"/>
            <a:ext cx="895489" cy="895489"/>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AutoShape 23" id="23"/>
          <p:cNvSpPr/>
          <p:nvPr/>
        </p:nvSpPr>
        <p:spPr>
          <a:xfrm flipV="true">
            <a:off x="1028700" y="2590800"/>
            <a:ext cx="16230600" cy="0"/>
          </a:xfrm>
          <a:prstGeom prst="line">
            <a:avLst/>
          </a:prstGeom>
          <a:ln cap="flat" w="9525">
            <a:solidFill>
              <a:srgbClr val="FFFFFF"/>
            </a:solidFill>
            <a:prstDash val="solid"/>
            <a:headEnd type="none" len="sm" w="sm"/>
            <a:tailEnd type="none" len="sm" w="sm"/>
          </a:ln>
        </p:spPr>
      </p:sp>
      <p:sp>
        <p:nvSpPr>
          <p:cNvPr name="AutoShape 24" id="24"/>
          <p:cNvSpPr/>
          <p:nvPr/>
        </p:nvSpPr>
        <p:spPr>
          <a:xfrm flipV="true">
            <a:off x="1028700" y="7697828"/>
            <a:ext cx="16230600" cy="0"/>
          </a:xfrm>
          <a:prstGeom prst="line">
            <a:avLst/>
          </a:prstGeom>
          <a:ln cap="flat" w="9525">
            <a:solidFill>
              <a:srgbClr val="FFFFFF"/>
            </a:solidFill>
            <a:prstDash val="solid"/>
            <a:headEnd type="none" len="sm" w="sm"/>
            <a:tailEnd type="none" len="sm" w="sm"/>
          </a:ln>
        </p:spPr>
      </p:sp>
      <p:grpSp>
        <p:nvGrpSpPr>
          <p:cNvPr name="Group 25" id="25"/>
          <p:cNvGrpSpPr/>
          <p:nvPr/>
        </p:nvGrpSpPr>
        <p:grpSpPr>
          <a:xfrm rot="0">
            <a:off x="7667477" y="1567276"/>
            <a:ext cx="2953046" cy="609187"/>
            <a:chOff x="0" y="0"/>
            <a:chExt cx="777757" cy="160444"/>
          </a:xfrm>
        </p:grpSpPr>
        <p:sp>
          <p:nvSpPr>
            <p:cNvPr name="Freeform 26" id="26"/>
            <p:cNvSpPr/>
            <p:nvPr/>
          </p:nvSpPr>
          <p:spPr>
            <a:xfrm flipH="false" flipV="false" rot="0">
              <a:off x="0" y="0"/>
              <a:ext cx="777757" cy="160444"/>
            </a:xfrm>
            <a:custGeom>
              <a:avLst/>
              <a:gdLst/>
              <a:ahLst/>
              <a:cxnLst/>
              <a:rect r="r" b="b" t="t" l="l"/>
              <a:pathLst>
                <a:path h="160444" w="777757">
                  <a:moveTo>
                    <a:pt x="80222" y="0"/>
                  </a:moveTo>
                  <a:lnTo>
                    <a:pt x="697535" y="0"/>
                  </a:lnTo>
                  <a:cubicBezTo>
                    <a:pt x="718811" y="0"/>
                    <a:pt x="739216" y="8452"/>
                    <a:pt x="754261" y="23497"/>
                  </a:cubicBezTo>
                  <a:cubicBezTo>
                    <a:pt x="769305" y="38541"/>
                    <a:pt x="777757" y="58946"/>
                    <a:pt x="777757" y="80222"/>
                  </a:cubicBezTo>
                  <a:lnTo>
                    <a:pt x="777757" y="80222"/>
                  </a:lnTo>
                  <a:cubicBezTo>
                    <a:pt x="777757" y="101498"/>
                    <a:pt x="769305" y="121903"/>
                    <a:pt x="754261" y="136948"/>
                  </a:cubicBezTo>
                  <a:cubicBezTo>
                    <a:pt x="739216" y="151992"/>
                    <a:pt x="718811" y="160444"/>
                    <a:pt x="697535" y="160444"/>
                  </a:cubicBezTo>
                  <a:lnTo>
                    <a:pt x="80222" y="160444"/>
                  </a:lnTo>
                  <a:cubicBezTo>
                    <a:pt x="58946" y="160444"/>
                    <a:pt x="38541" y="151992"/>
                    <a:pt x="23497" y="136948"/>
                  </a:cubicBezTo>
                  <a:cubicBezTo>
                    <a:pt x="8452" y="121903"/>
                    <a:pt x="0" y="101498"/>
                    <a:pt x="0" y="80222"/>
                  </a:cubicBezTo>
                  <a:lnTo>
                    <a:pt x="0" y="80222"/>
                  </a:lnTo>
                  <a:cubicBezTo>
                    <a:pt x="0" y="58946"/>
                    <a:pt x="8452" y="38541"/>
                    <a:pt x="23497" y="23497"/>
                  </a:cubicBezTo>
                  <a:cubicBezTo>
                    <a:pt x="38541" y="8452"/>
                    <a:pt x="58946" y="0"/>
                    <a:pt x="80222" y="0"/>
                  </a:cubicBezTo>
                  <a:close/>
                </a:path>
              </a:pathLst>
            </a:custGeom>
            <a:solidFill>
              <a:srgbClr val="000000">
                <a:alpha val="0"/>
              </a:srgbClr>
            </a:solidFill>
            <a:ln w="9525" cap="rnd">
              <a:solidFill>
                <a:srgbClr val="FFFFFF"/>
              </a:solidFill>
              <a:prstDash val="solid"/>
              <a:round/>
            </a:ln>
          </p:spPr>
        </p:sp>
        <p:sp>
          <p:nvSpPr>
            <p:cNvPr name="TextBox 27" id="27"/>
            <p:cNvSpPr txBox="true"/>
            <p:nvPr/>
          </p:nvSpPr>
          <p:spPr>
            <a:xfrm>
              <a:off x="0" y="-47625"/>
              <a:ext cx="777757" cy="208069"/>
            </a:xfrm>
            <a:prstGeom prst="rect">
              <a:avLst/>
            </a:prstGeom>
          </p:spPr>
          <p:txBody>
            <a:bodyPr anchor="ctr" rtlCol="false" tIns="50800" lIns="50800" bIns="50800" rIns="50800"/>
            <a:lstStyle/>
            <a:p>
              <a:pPr algn="ctr">
                <a:lnSpc>
                  <a:spcPts val="3359"/>
                </a:lnSpc>
              </a:pPr>
              <a:r>
                <a:rPr lang="en-US" sz="2399">
                  <a:solidFill>
                    <a:srgbClr val="FFFFFF"/>
                  </a:solidFill>
                  <a:latin typeface="Inter"/>
                  <a:ea typeface="Inter"/>
                  <a:cs typeface="Inter"/>
                  <a:sym typeface="Inter"/>
                </a:rPr>
                <a:t>Larana Billiard</a:t>
              </a:r>
            </a:p>
          </p:txBody>
        </p:sp>
      </p:grpSp>
      <p:grpSp>
        <p:nvGrpSpPr>
          <p:cNvPr name="Group 28" id="28"/>
          <p:cNvGrpSpPr/>
          <p:nvPr/>
        </p:nvGrpSpPr>
        <p:grpSpPr>
          <a:xfrm rot="0">
            <a:off x="6961068" y="8112166"/>
            <a:ext cx="4365865" cy="609187"/>
            <a:chOff x="0" y="0"/>
            <a:chExt cx="1149857" cy="160444"/>
          </a:xfrm>
        </p:grpSpPr>
        <p:sp>
          <p:nvSpPr>
            <p:cNvPr name="Freeform 29" id="29"/>
            <p:cNvSpPr/>
            <p:nvPr/>
          </p:nvSpPr>
          <p:spPr>
            <a:xfrm flipH="false" flipV="false" rot="0">
              <a:off x="0" y="0"/>
              <a:ext cx="1149857" cy="160444"/>
            </a:xfrm>
            <a:custGeom>
              <a:avLst/>
              <a:gdLst/>
              <a:ahLst/>
              <a:cxnLst/>
              <a:rect r="r" b="b" t="t" l="l"/>
              <a:pathLst>
                <a:path h="160444" w="1149857">
                  <a:moveTo>
                    <a:pt x="80222" y="0"/>
                  </a:moveTo>
                  <a:lnTo>
                    <a:pt x="1069635" y="0"/>
                  </a:lnTo>
                  <a:cubicBezTo>
                    <a:pt x="1090912" y="0"/>
                    <a:pt x="1111316" y="8452"/>
                    <a:pt x="1126361" y="23497"/>
                  </a:cubicBezTo>
                  <a:cubicBezTo>
                    <a:pt x="1141406" y="38541"/>
                    <a:pt x="1149857" y="58946"/>
                    <a:pt x="1149857" y="80222"/>
                  </a:cubicBezTo>
                  <a:lnTo>
                    <a:pt x="1149857" y="80222"/>
                  </a:lnTo>
                  <a:cubicBezTo>
                    <a:pt x="1149857" y="101498"/>
                    <a:pt x="1141406" y="121903"/>
                    <a:pt x="1126361" y="136948"/>
                  </a:cubicBezTo>
                  <a:cubicBezTo>
                    <a:pt x="1111316" y="151992"/>
                    <a:pt x="1090912" y="160444"/>
                    <a:pt x="1069635" y="160444"/>
                  </a:cubicBezTo>
                  <a:lnTo>
                    <a:pt x="80222" y="160444"/>
                  </a:lnTo>
                  <a:cubicBezTo>
                    <a:pt x="58946" y="160444"/>
                    <a:pt x="38541" y="151992"/>
                    <a:pt x="23497" y="136948"/>
                  </a:cubicBezTo>
                  <a:cubicBezTo>
                    <a:pt x="8452" y="121903"/>
                    <a:pt x="0" y="101498"/>
                    <a:pt x="0" y="80222"/>
                  </a:cubicBezTo>
                  <a:lnTo>
                    <a:pt x="0" y="80222"/>
                  </a:lnTo>
                  <a:cubicBezTo>
                    <a:pt x="0" y="58946"/>
                    <a:pt x="8452" y="38541"/>
                    <a:pt x="23497" y="23497"/>
                  </a:cubicBezTo>
                  <a:cubicBezTo>
                    <a:pt x="38541" y="8452"/>
                    <a:pt x="58946" y="0"/>
                    <a:pt x="80222" y="0"/>
                  </a:cubicBezTo>
                  <a:close/>
                </a:path>
              </a:pathLst>
            </a:custGeom>
            <a:solidFill>
              <a:srgbClr val="000000">
                <a:alpha val="0"/>
              </a:srgbClr>
            </a:solidFill>
            <a:ln w="9525" cap="rnd">
              <a:solidFill>
                <a:srgbClr val="FFFFFF"/>
              </a:solidFill>
              <a:prstDash val="solid"/>
              <a:round/>
            </a:ln>
          </p:spPr>
        </p:sp>
        <p:sp>
          <p:nvSpPr>
            <p:cNvPr name="TextBox 30" id="30"/>
            <p:cNvSpPr txBox="true"/>
            <p:nvPr/>
          </p:nvSpPr>
          <p:spPr>
            <a:xfrm>
              <a:off x="0" y="-47625"/>
              <a:ext cx="1149857" cy="208069"/>
            </a:xfrm>
            <a:prstGeom prst="rect">
              <a:avLst/>
            </a:prstGeom>
          </p:spPr>
          <p:txBody>
            <a:bodyPr anchor="ctr" rtlCol="false" tIns="50800" lIns="50800" bIns="50800" rIns="50800"/>
            <a:lstStyle/>
            <a:p>
              <a:pPr algn="ctr">
                <a:lnSpc>
                  <a:spcPts val="3359"/>
                </a:lnSpc>
              </a:pPr>
              <a:r>
                <a:rPr lang="en-US" sz="2399">
                  <a:solidFill>
                    <a:srgbClr val="FFFFFF"/>
                  </a:solidFill>
                  <a:latin typeface="Inter"/>
                  <a:ea typeface="Inter"/>
                  <a:cs typeface="Inter"/>
                  <a:sym typeface="Inter"/>
                </a:rPr>
                <a:t>www.reallygreatsite.com</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410104" y="1800869"/>
            <a:ext cx="7569935" cy="1708122"/>
          </a:xfrm>
          <a:prstGeom prst="rect">
            <a:avLst/>
          </a:prstGeom>
        </p:spPr>
        <p:txBody>
          <a:bodyPr anchor="t" rtlCol="false" tIns="0" lIns="0" bIns="0" rIns="0">
            <a:spAutoFit/>
          </a:bodyPr>
          <a:lstStyle/>
          <a:p>
            <a:pPr algn="l">
              <a:lnSpc>
                <a:spcPts val="6597"/>
              </a:lnSpc>
            </a:pPr>
            <a:r>
              <a:rPr lang="en-US" b="true" sz="7018" spc="-252">
                <a:solidFill>
                  <a:srgbClr val="FFFFFF"/>
                </a:solidFill>
                <a:latin typeface="Garet Bold"/>
                <a:ea typeface="Garet Bold"/>
                <a:cs typeface="Garet Bold"/>
                <a:sym typeface="Garet Bold"/>
              </a:rPr>
              <a:t>¿QUÉ PROBLEMA RESOLVEMOS?</a:t>
            </a:r>
          </a:p>
        </p:txBody>
      </p:sp>
      <p:grpSp>
        <p:nvGrpSpPr>
          <p:cNvPr name="Group 9" id="9"/>
          <p:cNvGrpSpPr/>
          <p:nvPr/>
        </p:nvGrpSpPr>
        <p:grpSpPr>
          <a:xfrm rot="0">
            <a:off x="514615" y="596565"/>
            <a:ext cx="895489" cy="89548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580955" y="8875257"/>
            <a:ext cx="895489" cy="89548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739362" y="461823"/>
            <a:ext cx="895489" cy="89548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6739362" y="8933792"/>
            <a:ext cx="895489" cy="89548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AutoShape 21" id="21"/>
          <p:cNvSpPr/>
          <p:nvPr/>
        </p:nvSpPr>
        <p:spPr>
          <a:xfrm>
            <a:off x="9144000" y="1056966"/>
            <a:ext cx="0" cy="8201334"/>
          </a:xfrm>
          <a:prstGeom prst="line">
            <a:avLst/>
          </a:prstGeom>
          <a:ln cap="flat" w="9525">
            <a:solidFill>
              <a:srgbClr val="FFFFFF"/>
            </a:solidFill>
            <a:prstDash val="solid"/>
            <a:headEnd type="none" len="sm" w="sm"/>
            <a:tailEnd type="none" len="sm" w="sm"/>
          </a:ln>
        </p:spPr>
      </p:sp>
      <p:sp>
        <p:nvSpPr>
          <p:cNvPr name="TextBox 22" id="22"/>
          <p:cNvSpPr txBox="true"/>
          <p:nvPr/>
        </p:nvSpPr>
        <p:spPr>
          <a:xfrm rot="0">
            <a:off x="1753721" y="3784320"/>
            <a:ext cx="6882702" cy="3853818"/>
          </a:xfrm>
          <a:prstGeom prst="rect">
            <a:avLst/>
          </a:prstGeom>
        </p:spPr>
        <p:txBody>
          <a:bodyPr anchor="t" rtlCol="false" tIns="0" lIns="0" bIns="0" rIns="0">
            <a:spAutoFit/>
          </a:bodyPr>
          <a:lstStyle/>
          <a:p>
            <a:pPr algn="just">
              <a:lnSpc>
                <a:spcPts val="4409"/>
              </a:lnSpc>
              <a:spcBef>
                <a:spcPct val="0"/>
              </a:spcBef>
            </a:pPr>
            <a:r>
              <a:rPr lang="en-US" sz="3149">
                <a:solidFill>
                  <a:srgbClr val="FFFFFF"/>
                </a:solidFill>
                <a:latin typeface="Inter"/>
                <a:ea typeface="Inter"/>
                <a:cs typeface="Inter"/>
                <a:sym typeface="Inter"/>
              </a:rPr>
              <a:t>El billa</a:t>
            </a:r>
            <a:r>
              <a:rPr lang="en-US" sz="3149">
                <a:solidFill>
                  <a:srgbClr val="FFFFFF"/>
                </a:solidFill>
                <a:latin typeface="Inter"/>
                <a:ea typeface="Inter"/>
                <a:cs typeface="Inter"/>
                <a:sym typeface="Inter"/>
              </a:rPr>
              <a:t>r es un deporte de alta precisión donde la gestión del puntaje y el arbitraje dependen casi exclusivamente de la intervención humana. En entornos recreativos y semiprofesionales, esto conlleva tres problemas principales:</a:t>
            </a:r>
          </a:p>
        </p:txBody>
      </p:sp>
      <p:grpSp>
        <p:nvGrpSpPr>
          <p:cNvPr name="Group 23" id="23"/>
          <p:cNvGrpSpPr/>
          <p:nvPr/>
        </p:nvGrpSpPr>
        <p:grpSpPr>
          <a:xfrm rot="0">
            <a:off x="9692151" y="1619894"/>
            <a:ext cx="7047211" cy="7047211"/>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95576" y="0"/>
                  </a:moveTo>
                  <a:lnTo>
                    <a:pt x="717224" y="0"/>
                  </a:lnTo>
                  <a:cubicBezTo>
                    <a:pt x="770009" y="0"/>
                    <a:pt x="812800" y="42791"/>
                    <a:pt x="812800" y="95576"/>
                  </a:cubicBezTo>
                  <a:lnTo>
                    <a:pt x="812800" y="717224"/>
                  </a:lnTo>
                  <a:cubicBezTo>
                    <a:pt x="812800" y="770009"/>
                    <a:pt x="770009" y="812800"/>
                    <a:pt x="717224" y="812800"/>
                  </a:cubicBezTo>
                  <a:lnTo>
                    <a:pt x="95576" y="812800"/>
                  </a:lnTo>
                  <a:cubicBezTo>
                    <a:pt x="42791" y="812800"/>
                    <a:pt x="0" y="770009"/>
                    <a:pt x="0" y="717224"/>
                  </a:cubicBezTo>
                  <a:lnTo>
                    <a:pt x="0" y="95576"/>
                  </a:lnTo>
                  <a:cubicBezTo>
                    <a:pt x="0" y="42791"/>
                    <a:pt x="42791" y="0"/>
                    <a:pt x="95576" y="0"/>
                  </a:cubicBezTo>
                  <a:close/>
                </a:path>
              </a:pathLst>
            </a:custGeom>
            <a:blipFill>
              <a:blip r:embed="rId2"/>
              <a:stretch>
                <a:fillRect l="-24906" t="0" r="-24906" b="0"/>
              </a:stretch>
            </a:blipFill>
            <a:ln w="9525" cap="rnd">
              <a:solidFill>
                <a:srgbClr val="FFFFFF"/>
              </a:solidFill>
              <a:prstDash val="solid"/>
              <a:round/>
            </a:ln>
          </p:spPr>
        </p:sp>
      </p:grpSp>
    </p:spTree>
  </p:cSld>
  <p:clrMapOvr>
    <a:masterClrMapping/>
  </p:clrMapOvr>
</p:sld>
</file>

<file path=ppt/slides/slide3.xml><?xml version="1.0" encoding="utf-8"?>
<p:sld xmlns:p="http://schemas.openxmlformats.org/presentationml/2006/main" xmlns:a="http://schemas.openxmlformats.org/drawingml/2006/main">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2323029" y="1673029"/>
            <a:ext cx="14149136" cy="879447"/>
          </a:xfrm>
          <a:prstGeom prst="rect">
            <a:avLst/>
          </a:prstGeom>
        </p:spPr>
        <p:txBody>
          <a:bodyPr anchor="t" rtlCol="false" tIns="0" lIns="0" bIns="0" rIns="0">
            <a:spAutoFit/>
          </a:bodyPr>
          <a:lstStyle/>
          <a:p>
            <a:pPr algn="l">
              <a:lnSpc>
                <a:spcPts val="6597"/>
              </a:lnSpc>
            </a:pPr>
            <a:r>
              <a:rPr lang="en-US" b="true" sz="7018" spc="-252">
                <a:solidFill>
                  <a:srgbClr val="FFFFFF"/>
                </a:solidFill>
                <a:latin typeface="Garet Bold"/>
                <a:ea typeface="Garet Bold"/>
                <a:cs typeface="Garet Bold"/>
                <a:sym typeface="Garet Bold"/>
              </a:rPr>
              <a:t>¿QUÉ PROBLEMA RESOLVEMOS?</a:t>
            </a:r>
          </a:p>
        </p:txBody>
      </p:sp>
      <p:grpSp>
        <p:nvGrpSpPr>
          <p:cNvPr name="Group 9" id="9"/>
          <p:cNvGrpSpPr/>
          <p:nvPr/>
        </p:nvGrpSpPr>
        <p:grpSpPr>
          <a:xfrm rot="0">
            <a:off x="514615" y="596565"/>
            <a:ext cx="895489" cy="89548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580955" y="8875257"/>
            <a:ext cx="895489" cy="89548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739362" y="461823"/>
            <a:ext cx="895489" cy="89548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6739362" y="8933792"/>
            <a:ext cx="895489" cy="89548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753721" y="3138593"/>
            <a:ext cx="14985641" cy="6063618"/>
          </a:xfrm>
          <a:prstGeom prst="rect">
            <a:avLst/>
          </a:prstGeom>
        </p:spPr>
        <p:txBody>
          <a:bodyPr anchor="t" rtlCol="false" tIns="0" lIns="0" bIns="0" rIns="0">
            <a:spAutoFit/>
          </a:bodyPr>
          <a:lstStyle/>
          <a:p>
            <a:pPr algn="just" marL="680062" indent="-340031" lvl="1">
              <a:lnSpc>
                <a:spcPts val="4409"/>
              </a:lnSpc>
              <a:spcBef>
                <a:spcPct val="0"/>
              </a:spcBef>
              <a:buFont typeface="Arial"/>
              <a:buChar char="•"/>
            </a:pPr>
            <a:r>
              <a:rPr lang="en-US" sz="3149">
                <a:solidFill>
                  <a:srgbClr val="FFFFFF"/>
                </a:solidFill>
                <a:latin typeface="Inter"/>
                <a:ea typeface="Inter"/>
                <a:cs typeface="Inter"/>
                <a:sym typeface="Inter"/>
              </a:rPr>
              <a:t>Interrupción del flujo de juego: Los jugado</a:t>
            </a:r>
            <a:r>
              <a:rPr lang="en-US" sz="3149">
                <a:solidFill>
                  <a:srgbClr val="FFFFFF"/>
                </a:solidFill>
                <a:latin typeface="Inter"/>
                <a:ea typeface="Inter"/>
                <a:cs typeface="Inter"/>
                <a:sym typeface="Inter"/>
              </a:rPr>
              <a:t>res deben detenerse para anotar puntajes manualmente.</a:t>
            </a:r>
          </a:p>
          <a:p>
            <a:pPr algn="just">
              <a:lnSpc>
                <a:spcPts val="4409"/>
              </a:lnSpc>
              <a:spcBef>
                <a:spcPct val="0"/>
              </a:spcBef>
            </a:pPr>
          </a:p>
          <a:p>
            <a:pPr algn="just" marL="680062" indent="-340031" lvl="1">
              <a:lnSpc>
                <a:spcPts val="4409"/>
              </a:lnSpc>
              <a:spcBef>
                <a:spcPct val="0"/>
              </a:spcBef>
              <a:buFont typeface="Arial"/>
              <a:buChar char="•"/>
            </a:pPr>
            <a:r>
              <a:rPr lang="en-US" sz="3149">
                <a:solidFill>
                  <a:srgbClr val="FFFFFF"/>
                </a:solidFill>
                <a:latin typeface="Inter"/>
                <a:ea typeface="Inter"/>
                <a:cs typeface="Inter"/>
                <a:sym typeface="Inter"/>
              </a:rPr>
              <a:t>Disputas subjetivas: En situaciones confusas (faltas, bolas que entran y salen, orden de turno), no hay un registro imparcial.</a:t>
            </a:r>
          </a:p>
          <a:p>
            <a:pPr algn="just">
              <a:lnSpc>
                <a:spcPts val="4409"/>
              </a:lnSpc>
              <a:spcBef>
                <a:spcPct val="0"/>
              </a:spcBef>
            </a:pPr>
          </a:p>
          <a:p>
            <a:pPr algn="just" marL="680062" indent="-340031" lvl="1">
              <a:lnSpc>
                <a:spcPts val="4409"/>
              </a:lnSpc>
              <a:spcBef>
                <a:spcPct val="0"/>
              </a:spcBef>
              <a:buFont typeface="Arial"/>
              <a:buChar char="•"/>
            </a:pPr>
            <a:r>
              <a:rPr lang="en-US" sz="3149">
                <a:solidFill>
                  <a:srgbClr val="FFFFFF"/>
                </a:solidFill>
                <a:latin typeface="Inter"/>
                <a:ea typeface="Inter"/>
                <a:cs typeface="Inter"/>
                <a:sym typeface="Inter"/>
              </a:rPr>
              <a:t>Falta de métricas: A diferencia de los e-sports o deportes profesionalizados con "Ojo de Halcón" (Hawk-Eye), el jugador promedio no tiene estadísticas sobre su efectividad (porcentaje de aciertos, bolas más difíciles, etc.).</a:t>
            </a:r>
          </a:p>
          <a:p>
            <a:pPr algn="just">
              <a:lnSpc>
                <a:spcPts val="440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2792709" y="1950064"/>
            <a:ext cx="12702581" cy="879447"/>
          </a:xfrm>
          <a:prstGeom prst="rect">
            <a:avLst/>
          </a:prstGeom>
        </p:spPr>
        <p:txBody>
          <a:bodyPr anchor="t" rtlCol="false" tIns="0" lIns="0" bIns="0" rIns="0">
            <a:spAutoFit/>
          </a:bodyPr>
          <a:lstStyle/>
          <a:p>
            <a:pPr algn="ctr">
              <a:lnSpc>
                <a:spcPts val="6597"/>
              </a:lnSpc>
            </a:pPr>
            <a:r>
              <a:rPr lang="en-US" b="true" sz="7018" spc="-252">
                <a:solidFill>
                  <a:srgbClr val="FFFFFF"/>
                </a:solidFill>
                <a:latin typeface="Garet Bold"/>
                <a:ea typeface="Garet Bold"/>
                <a:cs typeface="Garet Bold"/>
                <a:sym typeface="Garet Bold"/>
              </a:rPr>
              <a:t>SOLUCIÓN PROPUESTA</a:t>
            </a:r>
          </a:p>
        </p:txBody>
      </p:sp>
      <p:grpSp>
        <p:nvGrpSpPr>
          <p:cNvPr name="Group 9" id="9"/>
          <p:cNvGrpSpPr/>
          <p:nvPr/>
        </p:nvGrpSpPr>
        <p:grpSpPr>
          <a:xfrm rot="0">
            <a:off x="514615" y="596565"/>
            <a:ext cx="895489" cy="89548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580955" y="8875257"/>
            <a:ext cx="895489" cy="89548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739362" y="461823"/>
            <a:ext cx="895489" cy="89548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6739362" y="8933792"/>
            <a:ext cx="895489" cy="89548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907401" y="3239087"/>
            <a:ext cx="14831962" cy="5154194"/>
            <a:chOff x="0" y="0"/>
            <a:chExt cx="1710665" cy="594466"/>
          </a:xfrm>
        </p:grpSpPr>
        <p:sp>
          <p:nvSpPr>
            <p:cNvPr name="Freeform 22" id="22"/>
            <p:cNvSpPr/>
            <p:nvPr/>
          </p:nvSpPr>
          <p:spPr>
            <a:xfrm flipH="false" flipV="false" rot="0">
              <a:off x="0" y="0"/>
              <a:ext cx="1710665" cy="594466"/>
            </a:xfrm>
            <a:custGeom>
              <a:avLst/>
              <a:gdLst/>
              <a:ahLst/>
              <a:cxnLst/>
              <a:rect r="r" b="b" t="t" l="l"/>
              <a:pathLst>
                <a:path h="594466" w="1710665">
                  <a:moveTo>
                    <a:pt x="45412" y="0"/>
                  </a:moveTo>
                  <a:lnTo>
                    <a:pt x="1665253" y="0"/>
                  </a:lnTo>
                  <a:cubicBezTo>
                    <a:pt x="1677297" y="0"/>
                    <a:pt x="1688848" y="4784"/>
                    <a:pt x="1697364" y="13301"/>
                  </a:cubicBezTo>
                  <a:cubicBezTo>
                    <a:pt x="1705881" y="21817"/>
                    <a:pt x="1710665" y="33368"/>
                    <a:pt x="1710665" y="45412"/>
                  </a:cubicBezTo>
                  <a:lnTo>
                    <a:pt x="1710665" y="549054"/>
                  </a:lnTo>
                  <a:cubicBezTo>
                    <a:pt x="1710665" y="561098"/>
                    <a:pt x="1705881" y="572649"/>
                    <a:pt x="1697364" y="581165"/>
                  </a:cubicBezTo>
                  <a:cubicBezTo>
                    <a:pt x="1688848" y="589682"/>
                    <a:pt x="1677297" y="594466"/>
                    <a:pt x="1665253" y="594466"/>
                  </a:cubicBezTo>
                  <a:lnTo>
                    <a:pt x="45412" y="594466"/>
                  </a:lnTo>
                  <a:cubicBezTo>
                    <a:pt x="33368" y="594466"/>
                    <a:pt x="21817" y="589682"/>
                    <a:pt x="13301" y="581165"/>
                  </a:cubicBezTo>
                  <a:cubicBezTo>
                    <a:pt x="4784" y="572649"/>
                    <a:pt x="0" y="561098"/>
                    <a:pt x="0" y="549054"/>
                  </a:cubicBezTo>
                  <a:lnTo>
                    <a:pt x="0" y="45412"/>
                  </a:lnTo>
                  <a:cubicBezTo>
                    <a:pt x="0" y="33368"/>
                    <a:pt x="4784" y="21817"/>
                    <a:pt x="13301" y="13301"/>
                  </a:cubicBezTo>
                  <a:cubicBezTo>
                    <a:pt x="21817" y="4784"/>
                    <a:pt x="33368" y="0"/>
                    <a:pt x="45412" y="0"/>
                  </a:cubicBezTo>
                  <a:close/>
                </a:path>
              </a:pathLst>
            </a:custGeom>
            <a:blipFill>
              <a:blip r:embed="rId2"/>
              <a:stretch>
                <a:fillRect l="0" t="-80520" r="0" b="-11562"/>
              </a:stretch>
            </a:blipFill>
            <a:ln w="9525" cap="rnd">
              <a:solidFill>
                <a:srgbClr val="FFFFFF"/>
              </a:solidFill>
              <a:prstDash val="solid"/>
              <a:round/>
            </a:ln>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514615" y="596565"/>
            <a:ext cx="895489" cy="89548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580955" y="8875257"/>
            <a:ext cx="895489" cy="89548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6739362" y="461823"/>
            <a:ext cx="895489" cy="89548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6739362" y="8933792"/>
            <a:ext cx="895489" cy="89548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AutoShape 20" id="20"/>
          <p:cNvSpPr/>
          <p:nvPr/>
        </p:nvSpPr>
        <p:spPr>
          <a:xfrm flipV="true">
            <a:off x="10629239" y="1179860"/>
            <a:ext cx="0" cy="8078440"/>
          </a:xfrm>
          <a:prstGeom prst="line">
            <a:avLst/>
          </a:prstGeom>
          <a:ln cap="flat" w="9525">
            <a:solidFill>
              <a:srgbClr val="FFFFFF"/>
            </a:solidFill>
            <a:prstDash val="solid"/>
            <a:headEnd type="none" len="sm" w="sm"/>
            <a:tailEnd type="none" len="sm" w="sm"/>
          </a:ln>
        </p:spPr>
      </p:sp>
      <p:sp>
        <p:nvSpPr>
          <p:cNvPr name="TextBox 21" id="21"/>
          <p:cNvSpPr txBox="true"/>
          <p:nvPr/>
        </p:nvSpPr>
        <p:spPr>
          <a:xfrm rot="0">
            <a:off x="1476445" y="1425379"/>
            <a:ext cx="8695089" cy="7708013"/>
          </a:xfrm>
          <a:prstGeom prst="rect">
            <a:avLst/>
          </a:prstGeom>
        </p:spPr>
        <p:txBody>
          <a:bodyPr anchor="t" rtlCol="false" tIns="0" lIns="0" bIns="0" rIns="0">
            <a:spAutoFit/>
          </a:bodyPr>
          <a:lstStyle/>
          <a:p>
            <a:pPr algn="just">
              <a:lnSpc>
                <a:spcPts val="4073"/>
              </a:lnSpc>
              <a:spcBef>
                <a:spcPct val="0"/>
              </a:spcBef>
            </a:pPr>
            <a:r>
              <a:rPr lang="en-US" sz="2909">
                <a:solidFill>
                  <a:srgbClr val="FFFFFF"/>
                </a:solidFill>
                <a:latin typeface="Inter"/>
                <a:ea typeface="Inter"/>
                <a:cs typeface="Inter"/>
                <a:sym typeface="Inter"/>
              </a:rPr>
              <a:t>La solución propuesta, denominada, consiste en un sistema de arbitraje autónomo basado en visión artificial que utiliza la arquitectura YOLOv11 para procesar en tiempo real una vista cenital de la mesa de juego. Mediante la detección simultánea de objetos y algoritmos de seguimiento (tracking), el software valida con precisión milimétrica el ingreso de las bolas en las troneras y correlaciona espacial y temporalmente este evento con la posición de los usuarios, permitiendo identificar automáticamente qué jugador ejecutó el tiro y adjudicar el puntaje correspondiente, eliminando así la necesidad de registro manual y las disputas subjetivas.</a:t>
            </a:r>
          </a:p>
        </p:txBody>
      </p:sp>
      <p:grpSp>
        <p:nvGrpSpPr>
          <p:cNvPr name="Group 22" id="22"/>
          <p:cNvGrpSpPr/>
          <p:nvPr/>
        </p:nvGrpSpPr>
        <p:grpSpPr>
          <a:xfrm rot="0">
            <a:off x="11219077" y="1492054"/>
            <a:ext cx="5520285" cy="6901227"/>
            <a:chOff x="0" y="0"/>
            <a:chExt cx="636690" cy="795963"/>
          </a:xfrm>
        </p:grpSpPr>
        <p:sp>
          <p:nvSpPr>
            <p:cNvPr name="Freeform 23" id="23"/>
            <p:cNvSpPr/>
            <p:nvPr/>
          </p:nvSpPr>
          <p:spPr>
            <a:xfrm flipH="false" flipV="false" rot="0">
              <a:off x="0" y="0"/>
              <a:ext cx="636690" cy="795963"/>
            </a:xfrm>
            <a:custGeom>
              <a:avLst/>
              <a:gdLst/>
              <a:ahLst/>
              <a:cxnLst/>
              <a:rect r="r" b="b" t="t" l="l"/>
              <a:pathLst>
                <a:path h="795963" w="636690">
                  <a:moveTo>
                    <a:pt x="122013" y="0"/>
                  </a:moveTo>
                  <a:lnTo>
                    <a:pt x="514677" y="0"/>
                  </a:lnTo>
                  <a:cubicBezTo>
                    <a:pt x="547037" y="0"/>
                    <a:pt x="578071" y="12855"/>
                    <a:pt x="600953" y="35737"/>
                  </a:cubicBezTo>
                  <a:cubicBezTo>
                    <a:pt x="623835" y="58619"/>
                    <a:pt x="636690" y="89653"/>
                    <a:pt x="636690" y="122013"/>
                  </a:cubicBezTo>
                  <a:lnTo>
                    <a:pt x="636690" y="673950"/>
                  </a:lnTo>
                  <a:cubicBezTo>
                    <a:pt x="636690" y="741336"/>
                    <a:pt x="582063" y="795963"/>
                    <a:pt x="514677" y="795963"/>
                  </a:cubicBezTo>
                  <a:lnTo>
                    <a:pt x="122013" y="795963"/>
                  </a:lnTo>
                  <a:cubicBezTo>
                    <a:pt x="89653" y="795963"/>
                    <a:pt x="58619" y="783108"/>
                    <a:pt x="35737" y="760226"/>
                  </a:cubicBezTo>
                  <a:cubicBezTo>
                    <a:pt x="12855" y="737344"/>
                    <a:pt x="0" y="706309"/>
                    <a:pt x="0" y="673950"/>
                  </a:cubicBezTo>
                  <a:lnTo>
                    <a:pt x="0" y="122013"/>
                  </a:lnTo>
                  <a:cubicBezTo>
                    <a:pt x="0" y="89653"/>
                    <a:pt x="12855" y="58619"/>
                    <a:pt x="35737" y="35737"/>
                  </a:cubicBezTo>
                  <a:cubicBezTo>
                    <a:pt x="58619" y="12855"/>
                    <a:pt x="89653" y="0"/>
                    <a:pt x="122013" y="0"/>
                  </a:cubicBezTo>
                  <a:close/>
                </a:path>
              </a:pathLst>
            </a:custGeom>
            <a:blipFill>
              <a:blip r:embed="rId2"/>
              <a:stretch>
                <a:fillRect l="-43644" t="0" r="-43644" b="0"/>
              </a:stretch>
            </a:blipFill>
            <a:ln w="9525" cap="rnd">
              <a:solidFill>
                <a:srgbClr val="FFFFFF"/>
              </a:solidFill>
              <a:prstDash val="solid"/>
              <a:round/>
            </a:ln>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514615" y="596565"/>
            <a:ext cx="895489" cy="89548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580955" y="8875257"/>
            <a:ext cx="895489" cy="89548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6739362" y="461823"/>
            <a:ext cx="895489" cy="89548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6739362" y="8933792"/>
            <a:ext cx="895489" cy="89548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655113" y="1692887"/>
            <a:ext cx="8880035" cy="6901227"/>
            <a:chOff x="0" y="0"/>
            <a:chExt cx="1024191" cy="795963"/>
          </a:xfrm>
        </p:grpSpPr>
        <p:sp>
          <p:nvSpPr>
            <p:cNvPr name="Freeform 21" id="21"/>
            <p:cNvSpPr/>
            <p:nvPr/>
          </p:nvSpPr>
          <p:spPr>
            <a:xfrm flipH="false" flipV="false" rot="0">
              <a:off x="0" y="0"/>
              <a:ext cx="1024191" cy="795963"/>
            </a:xfrm>
            <a:custGeom>
              <a:avLst/>
              <a:gdLst/>
              <a:ahLst/>
              <a:cxnLst/>
              <a:rect r="r" b="b" t="t" l="l"/>
              <a:pathLst>
                <a:path h="795963" w="1024191">
                  <a:moveTo>
                    <a:pt x="75850" y="0"/>
                  </a:moveTo>
                  <a:lnTo>
                    <a:pt x="948342" y="0"/>
                  </a:lnTo>
                  <a:cubicBezTo>
                    <a:pt x="990232" y="0"/>
                    <a:pt x="1024191" y="33959"/>
                    <a:pt x="1024191" y="75850"/>
                  </a:cubicBezTo>
                  <a:lnTo>
                    <a:pt x="1024191" y="720113"/>
                  </a:lnTo>
                  <a:cubicBezTo>
                    <a:pt x="1024191" y="740230"/>
                    <a:pt x="1016200" y="759522"/>
                    <a:pt x="1001976" y="773747"/>
                  </a:cubicBezTo>
                  <a:cubicBezTo>
                    <a:pt x="987751" y="787971"/>
                    <a:pt x="968458" y="795963"/>
                    <a:pt x="948342" y="795963"/>
                  </a:cubicBezTo>
                  <a:lnTo>
                    <a:pt x="75850" y="795963"/>
                  </a:lnTo>
                  <a:cubicBezTo>
                    <a:pt x="55733" y="795963"/>
                    <a:pt x="36440" y="787971"/>
                    <a:pt x="22216" y="773747"/>
                  </a:cubicBezTo>
                  <a:cubicBezTo>
                    <a:pt x="7991" y="759522"/>
                    <a:pt x="0" y="740230"/>
                    <a:pt x="0" y="720113"/>
                  </a:cubicBezTo>
                  <a:lnTo>
                    <a:pt x="0" y="75850"/>
                  </a:lnTo>
                  <a:cubicBezTo>
                    <a:pt x="0" y="33959"/>
                    <a:pt x="33959" y="0"/>
                    <a:pt x="75850" y="0"/>
                  </a:cubicBezTo>
                  <a:close/>
                </a:path>
              </a:pathLst>
            </a:custGeom>
            <a:blipFill>
              <a:blip r:embed="rId2"/>
              <a:stretch>
                <a:fillRect l="0" t="-14336" r="0" b="-14336"/>
              </a:stretch>
            </a:blipFill>
            <a:ln w="9525" cap="rnd">
              <a:solidFill>
                <a:srgbClr val="FFFFFF"/>
              </a:solidFill>
              <a:prstDash val="solid"/>
              <a:round/>
            </a:ln>
          </p:spPr>
        </p:sp>
      </p:grpSp>
      <p:grpSp>
        <p:nvGrpSpPr>
          <p:cNvPr name="Group 22" id="22"/>
          <p:cNvGrpSpPr/>
          <p:nvPr/>
        </p:nvGrpSpPr>
        <p:grpSpPr>
          <a:xfrm rot="0">
            <a:off x="10804273" y="4264569"/>
            <a:ext cx="10379674" cy="3783248"/>
            <a:chOff x="0" y="0"/>
            <a:chExt cx="13839565" cy="5044331"/>
          </a:xfrm>
        </p:grpSpPr>
        <p:sp>
          <p:nvSpPr>
            <p:cNvPr name="TextBox 23" id="23"/>
            <p:cNvSpPr txBox="true"/>
            <p:nvPr/>
          </p:nvSpPr>
          <p:spPr>
            <a:xfrm rot="0">
              <a:off x="0" y="257175"/>
              <a:ext cx="13839565" cy="1861624"/>
            </a:xfrm>
            <a:prstGeom prst="rect">
              <a:avLst/>
            </a:prstGeom>
          </p:spPr>
          <p:txBody>
            <a:bodyPr anchor="t" rtlCol="false" tIns="0" lIns="0" bIns="0" rIns="0">
              <a:spAutoFit/>
            </a:bodyPr>
            <a:lstStyle/>
            <a:p>
              <a:pPr algn="l">
                <a:lnSpc>
                  <a:spcPts val="9886"/>
                </a:lnSpc>
              </a:pPr>
              <a:r>
                <a:rPr lang="en-US" b="true" sz="10517" spc="-378">
                  <a:solidFill>
                    <a:srgbClr val="FFFFFF"/>
                  </a:solidFill>
                  <a:latin typeface="Garet Bold"/>
                  <a:ea typeface="Garet Bold"/>
                  <a:cs typeface="Garet Bold"/>
                  <a:sym typeface="Garet Bold"/>
                </a:rPr>
                <a:t>DATASET </a:t>
              </a:r>
            </a:p>
          </p:txBody>
        </p:sp>
        <p:sp>
          <p:nvSpPr>
            <p:cNvPr name="TextBox 24" id="24"/>
            <p:cNvSpPr txBox="true"/>
            <p:nvPr/>
          </p:nvSpPr>
          <p:spPr>
            <a:xfrm rot="0">
              <a:off x="0" y="4591163"/>
              <a:ext cx="10457848" cy="453167"/>
            </a:xfrm>
            <a:prstGeom prst="rect">
              <a:avLst/>
            </a:prstGeom>
          </p:spPr>
          <p:txBody>
            <a:bodyPr anchor="t" rtlCol="false" tIns="0" lIns="0" bIns="0" rIns="0">
              <a:spAutoFit/>
            </a:bodyPr>
            <a:lstStyle/>
            <a:p>
              <a:pPr algn="just">
                <a:lnSpc>
                  <a:spcPts val="2853"/>
                </a:lnSpc>
                <a:spcBef>
                  <a:spcPct val="0"/>
                </a:spcBef>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2031112" y="2196631"/>
            <a:ext cx="7588857" cy="1708122"/>
          </a:xfrm>
          <a:prstGeom prst="rect">
            <a:avLst/>
          </a:prstGeom>
        </p:spPr>
        <p:txBody>
          <a:bodyPr anchor="t" rtlCol="false" tIns="0" lIns="0" bIns="0" rIns="0">
            <a:spAutoFit/>
          </a:bodyPr>
          <a:lstStyle/>
          <a:p>
            <a:pPr algn="l">
              <a:lnSpc>
                <a:spcPts val="6597"/>
              </a:lnSpc>
            </a:pPr>
            <a:r>
              <a:rPr lang="en-US" b="true" sz="7018" spc="-252" u="sng">
                <a:solidFill>
                  <a:srgbClr val="FFFFFF"/>
                </a:solidFill>
                <a:latin typeface="Garet Bold"/>
                <a:ea typeface="Garet Bold"/>
                <a:cs typeface="Garet Bold"/>
                <a:sym typeface="Garet Bold"/>
                <a:hlinkClick r:id="rId2" tooltip="https://app.roboflow.com/pdiproject/billiards-y0wwp-3qavo/1"/>
              </a:rPr>
              <a:t>BILLARDS - ROBOFLOW</a:t>
            </a:r>
          </a:p>
        </p:txBody>
      </p:sp>
      <p:grpSp>
        <p:nvGrpSpPr>
          <p:cNvPr name="Group 9" id="9"/>
          <p:cNvGrpSpPr/>
          <p:nvPr/>
        </p:nvGrpSpPr>
        <p:grpSpPr>
          <a:xfrm rot="0">
            <a:off x="514615" y="596565"/>
            <a:ext cx="895489" cy="89548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580955" y="8875257"/>
            <a:ext cx="895489" cy="89548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739362" y="461823"/>
            <a:ext cx="895489" cy="89548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6739362" y="8933792"/>
            <a:ext cx="895489" cy="89548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AutoShape 21" id="21"/>
          <p:cNvSpPr/>
          <p:nvPr/>
        </p:nvSpPr>
        <p:spPr>
          <a:xfrm flipV="true">
            <a:off x="10419523" y="1044309"/>
            <a:ext cx="0" cy="8213991"/>
          </a:xfrm>
          <a:prstGeom prst="line">
            <a:avLst/>
          </a:prstGeom>
          <a:ln cap="flat" w="9525">
            <a:solidFill>
              <a:srgbClr val="FFFFFF"/>
            </a:solidFill>
            <a:prstDash val="solid"/>
            <a:headEnd type="none" len="sm" w="sm"/>
            <a:tailEnd type="none" len="sm" w="sm"/>
          </a:ln>
        </p:spPr>
      </p:sp>
      <p:sp>
        <p:nvSpPr>
          <p:cNvPr name="TextBox 22" id="22"/>
          <p:cNvSpPr txBox="true"/>
          <p:nvPr/>
        </p:nvSpPr>
        <p:spPr>
          <a:xfrm rot="0">
            <a:off x="2031112" y="4184755"/>
            <a:ext cx="7588857" cy="3079116"/>
          </a:xfrm>
          <a:prstGeom prst="rect">
            <a:avLst/>
          </a:prstGeom>
        </p:spPr>
        <p:txBody>
          <a:bodyPr anchor="t" rtlCol="false" tIns="0" lIns="0" bIns="0" rIns="0">
            <a:spAutoFit/>
          </a:bodyPr>
          <a:lstStyle/>
          <a:p>
            <a:pPr algn="just">
              <a:lnSpc>
                <a:spcPts val="4059"/>
              </a:lnSpc>
              <a:spcBef>
                <a:spcPct val="0"/>
              </a:spcBef>
            </a:pPr>
            <a:r>
              <a:rPr lang="en-US" sz="2899">
                <a:solidFill>
                  <a:srgbClr val="FFFFFF"/>
                </a:solidFill>
                <a:latin typeface="Inter"/>
                <a:ea typeface="Inter"/>
                <a:cs typeface="Inter"/>
                <a:sym typeface="Inter"/>
              </a:rPr>
              <a:t>Billards es una base de datos publicada en mayo de 2023 open source en roboflow, esta base de datos contiene 986 imagenes de bolas de billar en diferentes posiciones etiquetadas, son 16 etiquetas ya que son las bolas de 1 al 15 mas la bola blanca</a:t>
            </a:r>
          </a:p>
        </p:txBody>
      </p:sp>
      <p:grpSp>
        <p:nvGrpSpPr>
          <p:cNvPr name="Group 23" id="23"/>
          <p:cNvGrpSpPr/>
          <p:nvPr/>
        </p:nvGrpSpPr>
        <p:grpSpPr>
          <a:xfrm rot="0">
            <a:off x="11214861" y="1692887"/>
            <a:ext cx="5520285" cy="6901227"/>
            <a:chOff x="0" y="0"/>
            <a:chExt cx="636690" cy="795963"/>
          </a:xfrm>
        </p:grpSpPr>
        <p:sp>
          <p:nvSpPr>
            <p:cNvPr name="Freeform 24" id="24"/>
            <p:cNvSpPr/>
            <p:nvPr/>
          </p:nvSpPr>
          <p:spPr>
            <a:xfrm flipH="false" flipV="false" rot="0">
              <a:off x="0" y="0"/>
              <a:ext cx="636690" cy="795963"/>
            </a:xfrm>
            <a:custGeom>
              <a:avLst/>
              <a:gdLst/>
              <a:ahLst/>
              <a:cxnLst/>
              <a:rect r="r" b="b" t="t" l="l"/>
              <a:pathLst>
                <a:path h="795963" w="636690">
                  <a:moveTo>
                    <a:pt x="122013" y="0"/>
                  </a:moveTo>
                  <a:lnTo>
                    <a:pt x="514677" y="0"/>
                  </a:lnTo>
                  <a:cubicBezTo>
                    <a:pt x="547037" y="0"/>
                    <a:pt x="578071" y="12855"/>
                    <a:pt x="600953" y="35737"/>
                  </a:cubicBezTo>
                  <a:cubicBezTo>
                    <a:pt x="623835" y="58619"/>
                    <a:pt x="636690" y="89653"/>
                    <a:pt x="636690" y="122013"/>
                  </a:cubicBezTo>
                  <a:lnTo>
                    <a:pt x="636690" y="673950"/>
                  </a:lnTo>
                  <a:cubicBezTo>
                    <a:pt x="636690" y="741336"/>
                    <a:pt x="582063" y="795963"/>
                    <a:pt x="514677" y="795963"/>
                  </a:cubicBezTo>
                  <a:lnTo>
                    <a:pt x="122013" y="795963"/>
                  </a:lnTo>
                  <a:cubicBezTo>
                    <a:pt x="89653" y="795963"/>
                    <a:pt x="58619" y="783108"/>
                    <a:pt x="35737" y="760226"/>
                  </a:cubicBezTo>
                  <a:cubicBezTo>
                    <a:pt x="12855" y="737344"/>
                    <a:pt x="0" y="706309"/>
                    <a:pt x="0" y="673950"/>
                  </a:cubicBezTo>
                  <a:lnTo>
                    <a:pt x="0" y="122013"/>
                  </a:lnTo>
                  <a:cubicBezTo>
                    <a:pt x="0" y="89653"/>
                    <a:pt x="12855" y="58619"/>
                    <a:pt x="35737" y="35737"/>
                  </a:cubicBezTo>
                  <a:cubicBezTo>
                    <a:pt x="58619" y="12855"/>
                    <a:pt x="89653" y="0"/>
                    <a:pt x="122013" y="0"/>
                  </a:cubicBezTo>
                  <a:close/>
                </a:path>
              </a:pathLst>
            </a:custGeom>
            <a:blipFill>
              <a:blip r:embed="rId3"/>
              <a:stretch>
                <a:fillRect l="-43644" t="0" r="-43644" b="0"/>
              </a:stretch>
            </a:blipFill>
            <a:ln w="9525" cap="rnd">
              <a:solidFill>
                <a:srgbClr val="FFFFFF"/>
              </a:solidFill>
              <a:prstDash val="solid"/>
              <a:round/>
            </a:ln>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639275" y="1538287"/>
            <a:ext cx="8546315" cy="3365472"/>
          </a:xfrm>
          <a:prstGeom prst="rect">
            <a:avLst/>
          </a:prstGeom>
        </p:spPr>
        <p:txBody>
          <a:bodyPr anchor="t" rtlCol="false" tIns="0" lIns="0" bIns="0" rIns="0">
            <a:spAutoFit/>
          </a:bodyPr>
          <a:lstStyle/>
          <a:p>
            <a:pPr algn="l">
              <a:lnSpc>
                <a:spcPts val="6597"/>
              </a:lnSpc>
            </a:pPr>
            <a:r>
              <a:rPr lang="en-US" b="true" sz="7018" spc="-252" u="sng">
                <a:solidFill>
                  <a:srgbClr val="FFFFFF"/>
                </a:solidFill>
                <a:latin typeface="Garet Bold"/>
                <a:ea typeface="Garet Bold"/>
                <a:cs typeface="Garet Bold"/>
                <a:sym typeface="Garet Bold"/>
                <a:hlinkClick r:id="rId2" tooltip="https://universe.roboflow.com/tfg-3qyi4/pocket-detection"/>
              </a:rPr>
              <a:t>POCKET DETECTION COMPUTER VISION</a:t>
            </a:r>
          </a:p>
          <a:p>
            <a:pPr algn="l">
              <a:lnSpc>
                <a:spcPts val="6597"/>
              </a:lnSpc>
            </a:pPr>
          </a:p>
        </p:txBody>
      </p:sp>
      <p:grpSp>
        <p:nvGrpSpPr>
          <p:cNvPr name="Group 9" id="9"/>
          <p:cNvGrpSpPr/>
          <p:nvPr/>
        </p:nvGrpSpPr>
        <p:grpSpPr>
          <a:xfrm rot="0">
            <a:off x="514615" y="596565"/>
            <a:ext cx="895489" cy="89548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580955" y="8875257"/>
            <a:ext cx="895489" cy="89548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739362" y="461823"/>
            <a:ext cx="895489" cy="89548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6739362" y="8933792"/>
            <a:ext cx="895489" cy="89548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AutoShape 21" id="21"/>
          <p:cNvSpPr/>
          <p:nvPr/>
        </p:nvSpPr>
        <p:spPr>
          <a:xfrm flipV="true">
            <a:off x="10419523" y="1044309"/>
            <a:ext cx="0" cy="8213991"/>
          </a:xfrm>
          <a:prstGeom prst="line">
            <a:avLst/>
          </a:prstGeom>
          <a:ln cap="flat" w="9525">
            <a:solidFill>
              <a:srgbClr val="FFFFFF"/>
            </a:solidFill>
            <a:prstDash val="solid"/>
            <a:headEnd type="none" len="sm" w="sm"/>
            <a:tailEnd type="none" len="sm" w="sm"/>
          </a:ln>
        </p:spPr>
      </p:sp>
      <p:sp>
        <p:nvSpPr>
          <p:cNvPr name="TextBox 22" id="22"/>
          <p:cNvSpPr txBox="true"/>
          <p:nvPr/>
        </p:nvSpPr>
        <p:spPr>
          <a:xfrm rot="0">
            <a:off x="1639275" y="4453364"/>
            <a:ext cx="8249327" cy="3026985"/>
          </a:xfrm>
          <a:prstGeom prst="rect">
            <a:avLst/>
          </a:prstGeom>
        </p:spPr>
        <p:txBody>
          <a:bodyPr anchor="t" rtlCol="false" tIns="0" lIns="0" bIns="0" rIns="0">
            <a:spAutoFit/>
          </a:bodyPr>
          <a:lstStyle/>
          <a:p>
            <a:pPr algn="just">
              <a:lnSpc>
                <a:spcPts val="4833"/>
              </a:lnSpc>
              <a:spcBef>
                <a:spcPct val="0"/>
              </a:spcBef>
            </a:pPr>
            <a:r>
              <a:rPr lang="en-US" sz="3452">
                <a:solidFill>
                  <a:srgbClr val="FFFFFF"/>
                </a:solidFill>
                <a:latin typeface="Inter"/>
                <a:ea typeface="Inter"/>
                <a:cs typeface="Inter"/>
                <a:sym typeface="Inter"/>
              </a:rPr>
              <a:t>Pocket Detection Computer vision es un dataset de troneras de mesas de billar con 10 clases, 6 troneras y 4 puntos de ubicacion de la mesa con 1.3k de imagenes.</a:t>
            </a:r>
          </a:p>
        </p:txBody>
      </p:sp>
      <p:grpSp>
        <p:nvGrpSpPr>
          <p:cNvPr name="Group 23" id="23"/>
          <p:cNvGrpSpPr/>
          <p:nvPr/>
        </p:nvGrpSpPr>
        <p:grpSpPr>
          <a:xfrm rot="0">
            <a:off x="11214861" y="1692887"/>
            <a:ext cx="5520285" cy="6901227"/>
            <a:chOff x="0" y="0"/>
            <a:chExt cx="636690" cy="795963"/>
          </a:xfrm>
        </p:grpSpPr>
        <p:sp>
          <p:nvSpPr>
            <p:cNvPr name="Freeform 24" id="24"/>
            <p:cNvSpPr/>
            <p:nvPr/>
          </p:nvSpPr>
          <p:spPr>
            <a:xfrm flipH="false" flipV="false" rot="0">
              <a:off x="0" y="0"/>
              <a:ext cx="636690" cy="795963"/>
            </a:xfrm>
            <a:custGeom>
              <a:avLst/>
              <a:gdLst/>
              <a:ahLst/>
              <a:cxnLst/>
              <a:rect r="r" b="b" t="t" l="l"/>
              <a:pathLst>
                <a:path h="795963" w="636690">
                  <a:moveTo>
                    <a:pt x="122013" y="0"/>
                  </a:moveTo>
                  <a:lnTo>
                    <a:pt x="514677" y="0"/>
                  </a:lnTo>
                  <a:cubicBezTo>
                    <a:pt x="547037" y="0"/>
                    <a:pt x="578071" y="12855"/>
                    <a:pt x="600953" y="35737"/>
                  </a:cubicBezTo>
                  <a:cubicBezTo>
                    <a:pt x="623835" y="58619"/>
                    <a:pt x="636690" y="89653"/>
                    <a:pt x="636690" y="122013"/>
                  </a:cubicBezTo>
                  <a:lnTo>
                    <a:pt x="636690" y="673950"/>
                  </a:lnTo>
                  <a:cubicBezTo>
                    <a:pt x="636690" y="741336"/>
                    <a:pt x="582063" y="795963"/>
                    <a:pt x="514677" y="795963"/>
                  </a:cubicBezTo>
                  <a:lnTo>
                    <a:pt x="122013" y="795963"/>
                  </a:lnTo>
                  <a:cubicBezTo>
                    <a:pt x="89653" y="795963"/>
                    <a:pt x="58619" y="783108"/>
                    <a:pt x="35737" y="760226"/>
                  </a:cubicBezTo>
                  <a:cubicBezTo>
                    <a:pt x="12855" y="737344"/>
                    <a:pt x="0" y="706309"/>
                    <a:pt x="0" y="673950"/>
                  </a:cubicBezTo>
                  <a:lnTo>
                    <a:pt x="0" y="122013"/>
                  </a:lnTo>
                  <a:cubicBezTo>
                    <a:pt x="0" y="89653"/>
                    <a:pt x="12855" y="58619"/>
                    <a:pt x="35737" y="35737"/>
                  </a:cubicBezTo>
                  <a:cubicBezTo>
                    <a:pt x="58619" y="12855"/>
                    <a:pt x="89653" y="0"/>
                    <a:pt x="122013" y="0"/>
                  </a:cubicBezTo>
                  <a:close/>
                </a:path>
              </a:pathLst>
            </a:custGeom>
            <a:blipFill>
              <a:blip r:embed="rId3"/>
              <a:stretch>
                <a:fillRect l="-43644" t="0" r="-43644" b="0"/>
              </a:stretch>
            </a:blipFill>
            <a:ln w="9525" cap="rnd">
              <a:solidFill>
                <a:srgbClr val="FFFFFF"/>
              </a:solidFill>
              <a:prstDash val="solid"/>
              <a:round/>
            </a:ln>
          </p:spPr>
        </p:sp>
      </p:grpSp>
    </p:spTree>
  </p:cSld>
  <p:clrMapOvr>
    <a:masterClrMapping/>
  </p:clrMapOvr>
</p:sld>
</file>

<file path=ppt/slides/slide9.xml><?xml version="1.0" encoding="utf-8"?>
<p:sld xmlns:p="http://schemas.openxmlformats.org/presentationml/2006/main" xmlns:a="http://schemas.openxmlformats.org/drawingml/2006/main">
  <p:cSld>
    <p:bg>
      <p:bgPr>
        <a:solidFill>
          <a:srgbClr val="0D3A54"/>
        </a:solidFill>
      </p:bgPr>
    </p:bg>
    <p:spTree>
      <p:nvGrpSpPr>
        <p:cNvPr id="1" name=""/>
        <p:cNvGrpSpPr/>
        <p:nvPr/>
      </p:nvGrpSpPr>
      <p:grpSpPr>
        <a:xfrm>
          <a:off x="0" y="0"/>
          <a:ext cx="0" cy="0"/>
          <a:chOff x="0" y="0"/>
          <a:chExt cx="0" cy="0"/>
        </a:xfrm>
      </p:grpSpPr>
      <p:grpSp>
        <p:nvGrpSpPr>
          <p:cNvPr name="Group 2" id="2"/>
          <p:cNvGrpSpPr/>
          <p:nvPr/>
        </p:nvGrpSpPr>
        <p:grpSpPr>
          <a:xfrm rot="0">
            <a:off x="424903" y="372399"/>
            <a:ext cx="17438193" cy="9542201"/>
            <a:chOff x="0" y="0"/>
            <a:chExt cx="4592775" cy="2513172"/>
          </a:xfrm>
        </p:grpSpPr>
        <p:sp>
          <p:nvSpPr>
            <p:cNvPr name="Freeform 3" id="3"/>
            <p:cNvSpPr/>
            <p:nvPr/>
          </p:nvSpPr>
          <p:spPr>
            <a:xfrm flipH="false" flipV="false" rot="0">
              <a:off x="0" y="0"/>
              <a:ext cx="4592775" cy="2513172"/>
            </a:xfrm>
            <a:custGeom>
              <a:avLst/>
              <a:gdLst/>
              <a:ahLst/>
              <a:cxnLst/>
              <a:rect r="r" b="b" t="t" l="l"/>
              <a:pathLst>
                <a:path h="2513172" w="4592775">
                  <a:moveTo>
                    <a:pt x="44396" y="0"/>
                  </a:moveTo>
                  <a:lnTo>
                    <a:pt x="4548379" y="0"/>
                  </a:lnTo>
                  <a:cubicBezTo>
                    <a:pt x="4560153" y="0"/>
                    <a:pt x="4571446" y="4677"/>
                    <a:pt x="4579772" y="13003"/>
                  </a:cubicBezTo>
                  <a:cubicBezTo>
                    <a:pt x="4588097" y="21329"/>
                    <a:pt x="4592775" y="32622"/>
                    <a:pt x="4592775" y="44396"/>
                  </a:cubicBezTo>
                  <a:lnTo>
                    <a:pt x="4592775" y="2468776"/>
                  </a:lnTo>
                  <a:cubicBezTo>
                    <a:pt x="4592775" y="2480551"/>
                    <a:pt x="4588097" y="2491843"/>
                    <a:pt x="4579772" y="2500169"/>
                  </a:cubicBezTo>
                  <a:cubicBezTo>
                    <a:pt x="4571446" y="2508495"/>
                    <a:pt x="4560153" y="2513172"/>
                    <a:pt x="4548379" y="2513172"/>
                  </a:cubicBezTo>
                  <a:lnTo>
                    <a:pt x="44396" y="2513172"/>
                  </a:lnTo>
                  <a:cubicBezTo>
                    <a:pt x="32622" y="2513172"/>
                    <a:pt x="21329" y="2508495"/>
                    <a:pt x="13003" y="2500169"/>
                  </a:cubicBezTo>
                  <a:cubicBezTo>
                    <a:pt x="4677" y="2491843"/>
                    <a:pt x="0" y="2480551"/>
                    <a:pt x="0" y="2468776"/>
                  </a:cubicBezTo>
                  <a:lnTo>
                    <a:pt x="0" y="44396"/>
                  </a:lnTo>
                  <a:cubicBezTo>
                    <a:pt x="0" y="32622"/>
                    <a:pt x="4677" y="21329"/>
                    <a:pt x="13003" y="13003"/>
                  </a:cubicBezTo>
                  <a:cubicBezTo>
                    <a:pt x="21329" y="4677"/>
                    <a:pt x="32622" y="0"/>
                    <a:pt x="44396" y="0"/>
                  </a:cubicBezTo>
                  <a:close/>
                </a:path>
              </a:pathLst>
            </a:custGeom>
            <a:solidFill>
              <a:srgbClr val="000000">
                <a:alpha val="0"/>
              </a:srgbClr>
            </a:solidFill>
            <a:ln w="9525" cap="rnd">
              <a:solidFill>
                <a:srgbClr val="FFFFFF"/>
              </a:solidFill>
              <a:prstDash val="solid"/>
              <a:round/>
            </a:ln>
          </p:spPr>
        </p:sp>
        <p:sp>
          <p:nvSpPr>
            <p:cNvPr name="TextBox 4" id="4"/>
            <p:cNvSpPr txBox="true"/>
            <p:nvPr/>
          </p:nvSpPr>
          <p:spPr>
            <a:xfrm>
              <a:off x="0" y="-38100"/>
              <a:ext cx="4592775" cy="2551272"/>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8700" y="1028700"/>
            <a:ext cx="16230600" cy="8229600"/>
            <a:chOff x="0" y="0"/>
            <a:chExt cx="4274726" cy="2167467"/>
          </a:xfrm>
        </p:grpSpPr>
        <p:sp>
          <p:nvSpPr>
            <p:cNvPr name="Freeform 6" id="6"/>
            <p:cNvSpPr/>
            <p:nvPr/>
          </p:nvSpPr>
          <p:spPr>
            <a:xfrm flipH="false" flipV="false" rot="0">
              <a:off x="0" y="0"/>
              <a:ext cx="4274726" cy="2167467"/>
            </a:xfrm>
            <a:custGeom>
              <a:avLst/>
              <a:gdLst/>
              <a:ahLst/>
              <a:cxnLst/>
              <a:rect r="r" b="b" t="t" l="l"/>
              <a:pathLst>
                <a:path h="2167467" w="4274726">
                  <a:moveTo>
                    <a:pt x="47700" y="0"/>
                  </a:moveTo>
                  <a:lnTo>
                    <a:pt x="4227026" y="0"/>
                  </a:lnTo>
                  <a:cubicBezTo>
                    <a:pt x="4239677" y="0"/>
                    <a:pt x="4251809" y="5025"/>
                    <a:pt x="4260755" y="13971"/>
                  </a:cubicBezTo>
                  <a:cubicBezTo>
                    <a:pt x="4269700" y="22916"/>
                    <a:pt x="4274726" y="35049"/>
                    <a:pt x="4274726" y="47700"/>
                  </a:cubicBezTo>
                  <a:lnTo>
                    <a:pt x="4274726" y="2119767"/>
                  </a:lnTo>
                  <a:cubicBezTo>
                    <a:pt x="4274726" y="2132418"/>
                    <a:pt x="4269700" y="2144550"/>
                    <a:pt x="4260755" y="2153496"/>
                  </a:cubicBezTo>
                  <a:cubicBezTo>
                    <a:pt x="4251809" y="2162441"/>
                    <a:pt x="4239677" y="2167467"/>
                    <a:pt x="4227026" y="2167467"/>
                  </a:cubicBezTo>
                  <a:lnTo>
                    <a:pt x="47700" y="2167467"/>
                  </a:lnTo>
                  <a:cubicBezTo>
                    <a:pt x="35049" y="2167467"/>
                    <a:pt x="22916" y="2162441"/>
                    <a:pt x="13971" y="2153496"/>
                  </a:cubicBezTo>
                  <a:cubicBezTo>
                    <a:pt x="5025" y="2144550"/>
                    <a:pt x="0" y="2132418"/>
                    <a:pt x="0" y="2119767"/>
                  </a:cubicBezTo>
                  <a:lnTo>
                    <a:pt x="0" y="47700"/>
                  </a:lnTo>
                  <a:cubicBezTo>
                    <a:pt x="0" y="35049"/>
                    <a:pt x="5025" y="22916"/>
                    <a:pt x="13971" y="13971"/>
                  </a:cubicBezTo>
                  <a:cubicBezTo>
                    <a:pt x="22916" y="5025"/>
                    <a:pt x="35049" y="0"/>
                    <a:pt x="47700" y="0"/>
                  </a:cubicBezTo>
                  <a:close/>
                </a:path>
              </a:pathLst>
            </a:custGeom>
            <a:solidFill>
              <a:srgbClr val="12364B"/>
            </a:solidFill>
            <a:ln w="9525" cap="rnd">
              <a:solidFill>
                <a:srgbClr val="FFFFFF"/>
              </a:solidFill>
              <a:prstDash val="solid"/>
              <a:round/>
            </a:ln>
          </p:spPr>
        </p:sp>
        <p:sp>
          <p:nvSpPr>
            <p:cNvPr name="TextBox 7" id="7"/>
            <p:cNvSpPr txBox="true"/>
            <p:nvPr/>
          </p:nvSpPr>
          <p:spPr>
            <a:xfrm>
              <a:off x="0" y="-38100"/>
              <a:ext cx="4274726" cy="2205567"/>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639275" y="1528762"/>
            <a:ext cx="15100087" cy="876145"/>
          </a:xfrm>
          <a:prstGeom prst="rect">
            <a:avLst/>
          </a:prstGeom>
        </p:spPr>
        <p:txBody>
          <a:bodyPr anchor="t" rtlCol="false" tIns="0" lIns="0" bIns="0" rIns="0">
            <a:spAutoFit/>
          </a:bodyPr>
          <a:lstStyle/>
          <a:p>
            <a:pPr algn="l">
              <a:lnSpc>
                <a:spcPts val="6503"/>
              </a:lnSpc>
            </a:pPr>
            <a:r>
              <a:rPr lang="en-US" sz="6918" spc="-249">
                <a:solidFill>
                  <a:srgbClr val="FFFFFF"/>
                </a:solidFill>
                <a:latin typeface="Garet"/>
                <a:ea typeface="Garet"/>
                <a:cs typeface="Garet"/>
                <a:sym typeface="Garet"/>
              </a:rPr>
              <a:t>ARQUITECTURA Y ENTRENAMIENTO</a:t>
            </a:r>
          </a:p>
        </p:txBody>
      </p:sp>
      <p:grpSp>
        <p:nvGrpSpPr>
          <p:cNvPr name="Group 9" id="9"/>
          <p:cNvGrpSpPr/>
          <p:nvPr/>
        </p:nvGrpSpPr>
        <p:grpSpPr>
          <a:xfrm rot="0">
            <a:off x="514615" y="596565"/>
            <a:ext cx="895489" cy="89548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580955" y="8875257"/>
            <a:ext cx="895489" cy="89548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6739362" y="461823"/>
            <a:ext cx="895489" cy="895489"/>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6739362" y="8933792"/>
            <a:ext cx="895489" cy="895489"/>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D3A54"/>
            </a:solidFill>
            <a:ln w="9525" cap="sq">
              <a:solidFill>
                <a:srgbClr val="FFFFFF"/>
              </a:solidFill>
              <a:prstDash val="solid"/>
              <a:miter/>
            </a:ln>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1639275" y="2663227"/>
            <a:ext cx="15263262" cy="6270565"/>
          </a:xfrm>
          <a:prstGeom prst="rect">
            <a:avLst/>
          </a:prstGeom>
        </p:spPr>
        <p:txBody>
          <a:bodyPr anchor="t" rtlCol="false" tIns="0" lIns="0" bIns="0" rIns="0">
            <a:spAutoFit/>
          </a:bodyPr>
          <a:lstStyle/>
          <a:p>
            <a:pPr algn="just">
              <a:lnSpc>
                <a:spcPts val="4553"/>
              </a:lnSpc>
              <a:spcBef>
                <a:spcPct val="0"/>
              </a:spcBef>
            </a:pPr>
            <a:r>
              <a:rPr lang="en-US" sz="3252">
                <a:solidFill>
                  <a:srgbClr val="FFFFFF"/>
                </a:solidFill>
                <a:latin typeface="Inter"/>
                <a:ea typeface="Inter"/>
                <a:cs typeface="Inter"/>
                <a:sym typeface="Inter"/>
              </a:rPr>
              <a:t>Se implementó la arquitectura YOLO11 Nano (yolo11n), seleccionada por su eficiencia en inferencia y bajo consumo de memoria, inicializando el modelo con pesos preentrenados para aprovechar el aprendizaje por transferencia. El entorno de entrenamiento se configuró con imágenes redimensionadas a 640x640 píxeles y un tamaño de lote (batch size) de 64, utilizando Automatic Mixed Precision (AMP) para acelerar el cómputo en la GPU. El ciclo de aprendizaje se definió para un máximo de 200 épocas, integrando un mecanismo personalizado de Early Stopping con una paciencia de 20 épocas y un umbral de mejora de 0.001, lo que permite detener el proceso automáticamente al detectar estancamiento en la pérdida de validación, previniendo eficazmente el sobreajuste (overfitting).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DAG7Q5oapYw</dc:identifier>
  <dcterms:modified xsi:type="dcterms:W3CDTF">2011-08-01T06:04:30Z</dcterms:modified>
  <cp:revision>1</cp:revision>
  <dc:title>Blue White Simple Modern Billiard Presentation</dc:title>
</cp:coreProperties>
</file>

<file path=docProps/thumbnail.jpeg>
</file>